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95" r:id="rId35"/>
    <p:sldId id="289" r:id="rId36"/>
    <p:sldId id="290" r:id="rId37"/>
    <p:sldId id="291" r:id="rId38"/>
    <p:sldId id="292" r:id="rId39"/>
    <p:sldId id="296" r:id="rId40"/>
    <p:sldId id="293" r:id="rId41"/>
    <p:sldId id="294"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8" r:id="rId82"/>
    <p:sldId id="336" r:id="rId83"/>
    <p:sldId id="341" r:id="rId84"/>
    <p:sldId id="337" r:id="rId85"/>
    <p:sldId id="342" r:id="rId86"/>
    <p:sldId id="343" r:id="rId87"/>
    <p:sldId id="339" r:id="rId88"/>
    <p:sldId id="340" r:id="rId89"/>
    <p:sldId id="344" r:id="rId90"/>
    <p:sldId id="345" r:id="rId91"/>
    <p:sldId id="346" r:id="rId92"/>
    <p:sldId id="347" r:id="rId93"/>
    <p:sldId id="348" r:id="rId9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56D16C6-192D-473A-ABEA-76B6CF6DF96F}" type="datetimeFigureOut">
              <a:rPr lang="en-US" smtClean="0"/>
              <a:t>8/26/2025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2902609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D16C6-192D-473A-ABEA-76B6CF6DF96F}" type="datetimeFigureOut">
              <a:rPr lang="en-US" smtClean="0"/>
              <a:t>8/26/2025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2910715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D16C6-192D-473A-ABEA-76B6CF6DF96F}" type="datetimeFigureOut">
              <a:rPr lang="en-US" smtClean="0"/>
              <a:t>8/26/2025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2044863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D16C6-192D-473A-ABEA-76B6CF6DF96F}" type="datetimeFigureOut">
              <a:rPr lang="en-US" smtClean="0"/>
              <a:t>8/26/2025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4028093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6D16C6-192D-473A-ABEA-76B6CF6DF96F}" type="datetimeFigureOut">
              <a:rPr lang="en-US" smtClean="0"/>
              <a:t>8/26/2025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2069117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56D16C6-192D-473A-ABEA-76B6CF6DF96F}" type="datetimeFigureOut">
              <a:rPr lang="en-US" smtClean="0"/>
              <a:t>8/26/2025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4001932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56D16C6-192D-473A-ABEA-76B6CF6DF96F}" type="datetimeFigureOut">
              <a:rPr lang="en-US" smtClean="0"/>
              <a:t>8/26/2025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634810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56D16C6-192D-473A-ABEA-76B6CF6DF96F}" type="datetimeFigureOut">
              <a:rPr lang="en-US" smtClean="0"/>
              <a:t>8/26/2025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2955159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6D16C6-192D-473A-ABEA-76B6CF6DF96F}" type="datetimeFigureOut">
              <a:rPr lang="en-US" smtClean="0"/>
              <a:t>8/26/2025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2997704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6D16C6-192D-473A-ABEA-76B6CF6DF96F}" type="datetimeFigureOut">
              <a:rPr lang="en-US" smtClean="0"/>
              <a:t>8/26/2025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1034021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6D16C6-192D-473A-ABEA-76B6CF6DF96F}" type="datetimeFigureOut">
              <a:rPr lang="en-US" smtClean="0"/>
              <a:t>8/26/2025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32A4EB-EFEC-44D5-89C8-ACB5DDF1A600}" type="slidenum">
              <a:rPr lang="en-US" smtClean="0"/>
              <a:t>‹#›</a:t>
            </a:fld>
            <a:endParaRPr lang="en-US"/>
          </a:p>
        </p:txBody>
      </p:sp>
    </p:spTree>
    <p:extLst>
      <p:ext uri="{BB962C8B-B14F-4D97-AF65-F5344CB8AC3E}">
        <p14:creationId xmlns:p14="http://schemas.microsoft.com/office/powerpoint/2010/main" val="3570244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6D16C6-192D-473A-ABEA-76B6CF6DF96F}" type="datetimeFigureOut">
              <a:rPr lang="en-US" smtClean="0"/>
              <a:t>8/26/2025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32A4EB-EFEC-44D5-89C8-ACB5DDF1A600}" type="slidenum">
              <a:rPr lang="en-US" smtClean="0"/>
              <a:t>‹#›</a:t>
            </a:fld>
            <a:endParaRPr lang="en-US"/>
          </a:p>
        </p:txBody>
      </p:sp>
    </p:spTree>
    <p:extLst>
      <p:ext uri="{BB962C8B-B14F-4D97-AF65-F5344CB8AC3E}">
        <p14:creationId xmlns:p14="http://schemas.microsoft.com/office/powerpoint/2010/main" val="39898121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s://aws.amazon.com/transit-gateway/"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aws.amazon.com/api-gateway/" TargetMode="External"/><Relationship Id="rId2" Type="http://schemas.openxmlformats.org/officeDocument/2006/relationships/hyperlink" Target="https://docs.aws.amazon.com/vpc/latest/userguide/vpc-nat-gateway.html"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8" Type="http://schemas.openxmlformats.org/officeDocument/2006/relationships/hyperlink" Target="https://docs.aws.amazon.com/vpc/latest/privatelink/what-is-privatelink.html" TargetMode="External"/><Relationship Id="rId13" Type="http://schemas.openxmlformats.org/officeDocument/2006/relationships/hyperlink" Target="https://aws.amazon.com/route53/" TargetMode="External"/><Relationship Id="rId18" Type="http://schemas.openxmlformats.org/officeDocument/2006/relationships/hyperlink" Target="https://aws.amazon.com/api-gateway/" TargetMode="External"/><Relationship Id="rId3" Type="http://schemas.openxmlformats.org/officeDocument/2006/relationships/hyperlink" Target="https://docs.aws.amazon.com/vpc/latest/userguide/configure-subnets.html" TargetMode="External"/><Relationship Id="rId7" Type="http://schemas.openxmlformats.org/officeDocument/2006/relationships/hyperlink" Target="https://aws.amazon.com/vpn/site-to-site-vpn/" TargetMode="External"/><Relationship Id="rId12" Type="http://schemas.openxmlformats.org/officeDocument/2006/relationships/hyperlink" Target="https://aws.amazon.com/route53/what-is-dns/" TargetMode="External"/><Relationship Id="rId17" Type="http://schemas.openxmlformats.org/officeDocument/2006/relationships/hyperlink" Target="https://docs.aws.amazon.com/vpc/latest/userguide/vpc-nat-gateway.html" TargetMode="External"/><Relationship Id="rId2" Type="http://schemas.openxmlformats.org/officeDocument/2006/relationships/hyperlink" Target="https://aws.amazon.com/vpc/" TargetMode="External"/><Relationship Id="rId16" Type="http://schemas.openxmlformats.org/officeDocument/2006/relationships/hyperlink" Target="https://aws.amazon.com/transit-gateway/" TargetMode="External"/><Relationship Id="rId1" Type="http://schemas.openxmlformats.org/officeDocument/2006/relationships/slideLayout" Target="../slideLayouts/slideLayout2.xml"/><Relationship Id="rId6" Type="http://schemas.openxmlformats.org/officeDocument/2006/relationships/hyperlink" Target="https://aws.amazon.com/vpn/client-vpn/" TargetMode="External"/><Relationship Id="rId11" Type="http://schemas.openxmlformats.org/officeDocument/2006/relationships/hyperlink" Target="https://docs.aws.amazon.com/vpc/latest/userguide/vpc-security-groups.html" TargetMode="External"/><Relationship Id="rId5" Type="http://schemas.openxmlformats.org/officeDocument/2006/relationships/hyperlink" Target="https://docs.aws.amazon.com/vpn/latest/s2svpn/how_it_works.html#VPNGateway" TargetMode="External"/><Relationship Id="rId15" Type="http://schemas.openxmlformats.org/officeDocument/2006/relationships/hyperlink" Target="https://aws.amazon.com/global-accelerator/" TargetMode="External"/><Relationship Id="rId10" Type="http://schemas.openxmlformats.org/officeDocument/2006/relationships/hyperlink" Target="https://docs.aws.amazon.com/vpc/latest/userguide/vpc-network-acls.html" TargetMode="External"/><Relationship Id="rId4" Type="http://schemas.openxmlformats.org/officeDocument/2006/relationships/hyperlink" Target="https://docs.aws.amazon.com/vpc/latest/userguide/VPC_Internet_Gateway.html" TargetMode="External"/><Relationship Id="rId9" Type="http://schemas.openxmlformats.org/officeDocument/2006/relationships/hyperlink" Target="https://aws.amazon.com/directconnect/" TargetMode="External"/><Relationship Id="rId14" Type="http://schemas.openxmlformats.org/officeDocument/2006/relationships/hyperlink" Target="https://aws.amazon.com/cloudfron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t>Module 5</a:t>
            </a:r>
            <a:endParaRPr lang="en-US" b="1" dirty="0"/>
          </a:p>
        </p:txBody>
      </p:sp>
      <p:sp>
        <p:nvSpPr>
          <p:cNvPr id="3" name="Subtitle 2"/>
          <p:cNvSpPr>
            <a:spLocks noGrp="1"/>
          </p:cNvSpPr>
          <p:nvPr>
            <p:ph type="subTitle" idx="1"/>
          </p:nvPr>
        </p:nvSpPr>
        <p:spPr/>
        <p:txBody>
          <a:bodyPr/>
          <a:lstStyle/>
          <a:p>
            <a:r>
              <a:rPr lang="en-US" b="1" dirty="0" smtClean="0"/>
              <a:t>Networking</a:t>
            </a:r>
          </a:p>
          <a:p>
            <a:endParaRPr lang="en-US" dirty="0"/>
          </a:p>
        </p:txBody>
      </p:sp>
    </p:spTree>
    <p:extLst>
      <p:ext uri="{BB962C8B-B14F-4D97-AF65-F5344CB8AC3E}">
        <p14:creationId xmlns:p14="http://schemas.microsoft.com/office/powerpoint/2010/main" val="29936289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9093"/>
            <a:ext cx="10515600" cy="1325563"/>
          </a:xfrm>
        </p:spPr>
        <p:txBody>
          <a:bodyPr/>
          <a:lstStyle/>
          <a:p>
            <a:r>
              <a:rPr lang="en-US" b="1" dirty="0" smtClean="0"/>
              <a:t>AWS Cloud, Regions, Amazon VPC, and AZs</a:t>
            </a:r>
            <a:endParaRPr lang="en-US" dirty="0"/>
          </a:p>
        </p:txBody>
      </p:sp>
      <p:sp>
        <p:nvSpPr>
          <p:cNvPr id="3" name="Content Placeholder 2"/>
          <p:cNvSpPr>
            <a:spLocks noGrp="1"/>
          </p:cNvSpPr>
          <p:nvPr>
            <p:ph idx="1"/>
          </p:nvPr>
        </p:nvSpPr>
        <p:spPr>
          <a:xfrm>
            <a:off x="0" y="1889632"/>
            <a:ext cx="5724144" cy="4639183"/>
          </a:xfrm>
        </p:spPr>
        <p:txBody>
          <a:bodyPr>
            <a:normAutofit fontScale="92500" lnSpcReduction="20000"/>
          </a:bodyPr>
          <a:lstStyle/>
          <a:p>
            <a:r>
              <a:rPr lang="en-US" b="1" dirty="0" smtClean="0">
                <a:effectLst/>
              </a:rPr>
              <a:t>Amazon VPC</a:t>
            </a:r>
            <a:r>
              <a:rPr lang="en-US" dirty="0" smtClean="0">
                <a:effectLst/>
              </a:rPr>
              <a:t> is a solid box, and it represents your isolated, logically segmented network within AWS. A VPC helps you to control your network resources and security.</a:t>
            </a:r>
          </a:p>
          <a:p>
            <a:endParaRPr lang="en-US" dirty="0" smtClean="0"/>
          </a:p>
          <a:p>
            <a:r>
              <a:rPr lang="en-US" b="1" dirty="0" smtClean="0">
                <a:effectLst/>
              </a:rPr>
              <a:t>Availability Zones</a:t>
            </a:r>
            <a:r>
              <a:rPr lang="en-US" dirty="0" smtClean="0">
                <a:effectLst/>
              </a:rPr>
              <a:t> are shown as separate boxes across a region. AZs consist of one or more discrete data centers, each with redundant power, networking, and connectivity, and housed in separate facilities. Using multiple AZs can protect your applications from the failure of a single location in the Region.</a:t>
            </a:r>
            <a:endParaRPr lang="en-US" dirty="0" smtClean="0"/>
          </a:p>
          <a:p>
            <a:endParaRPr lang="en-US" dirty="0"/>
          </a:p>
        </p:txBody>
      </p:sp>
      <p:pic>
        <p:nvPicPr>
          <p:cNvPr id="5" name="Picture 4"/>
          <p:cNvPicPr>
            <a:picLocks noChangeAspect="1"/>
          </p:cNvPicPr>
          <p:nvPr/>
        </p:nvPicPr>
        <p:blipFill>
          <a:blip r:embed="rId2"/>
          <a:stretch>
            <a:fillRect/>
          </a:stretch>
        </p:blipFill>
        <p:spPr>
          <a:xfrm>
            <a:off x="5724144" y="1889632"/>
            <a:ext cx="6446203" cy="3889376"/>
          </a:xfrm>
          <a:prstGeom prst="rect">
            <a:avLst/>
          </a:prstGeom>
        </p:spPr>
      </p:pic>
    </p:spTree>
    <p:extLst>
      <p:ext uri="{BB962C8B-B14F-4D97-AF65-F5344CB8AC3E}">
        <p14:creationId xmlns:p14="http://schemas.microsoft.com/office/powerpoint/2010/main" val="21996240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Private subnets</a:t>
            </a:r>
            <a:endParaRPr lang="en-US" dirty="0"/>
          </a:p>
        </p:txBody>
      </p:sp>
      <p:sp>
        <p:nvSpPr>
          <p:cNvPr id="3" name="Content Placeholder 2"/>
          <p:cNvSpPr>
            <a:spLocks noGrp="1"/>
          </p:cNvSpPr>
          <p:nvPr>
            <p:ph idx="1"/>
          </p:nvPr>
        </p:nvSpPr>
        <p:spPr>
          <a:xfrm>
            <a:off x="0" y="1825625"/>
            <a:ext cx="4983480" cy="5032375"/>
          </a:xfrm>
        </p:spPr>
        <p:txBody>
          <a:bodyPr/>
          <a:lstStyle/>
          <a:p>
            <a:r>
              <a:rPr lang="en-US" b="1" dirty="0" smtClean="0">
                <a:effectLst/>
              </a:rPr>
              <a:t>Subnets </a:t>
            </a:r>
            <a:r>
              <a:rPr lang="en-US" dirty="0" smtClean="0">
                <a:effectLst/>
              </a:rPr>
              <a:t>are essentially segments of your VPC, allowing you to divide your VPC into smaller, manageable sections. A subnet </a:t>
            </a:r>
            <a:r>
              <a:rPr lang="en-US" dirty="0"/>
              <a:t>is a range of IP addresses in your VPC.</a:t>
            </a:r>
            <a:endParaRPr lang="en-US" dirty="0" smtClean="0"/>
          </a:p>
          <a:p>
            <a:r>
              <a:rPr lang="en-US" b="1" dirty="0" smtClean="0">
                <a:effectLst/>
              </a:rPr>
              <a:t>Private subnets</a:t>
            </a:r>
            <a:r>
              <a:rPr lang="en-US" dirty="0" smtClean="0">
                <a:effectLst/>
              </a:rPr>
              <a:t> are designed to isolate resources that shouldn't be directly exposed to the public internet. In diagrams, they are illustrated with solid boxes.</a:t>
            </a:r>
            <a:endParaRPr lang="en-US" dirty="0" smtClean="0"/>
          </a:p>
          <a:p>
            <a:endParaRPr lang="en-US" dirty="0"/>
          </a:p>
        </p:txBody>
      </p:sp>
      <p:pic>
        <p:nvPicPr>
          <p:cNvPr id="4" name="Picture 3"/>
          <p:cNvPicPr>
            <a:picLocks noChangeAspect="1"/>
          </p:cNvPicPr>
          <p:nvPr/>
        </p:nvPicPr>
        <p:blipFill>
          <a:blip r:embed="rId2"/>
          <a:stretch>
            <a:fillRect/>
          </a:stretch>
        </p:blipFill>
        <p:spPr>
          <a:xfrm>
            <a:off x="4905375" y="2495550"/>
            <a:ext cx="7286625" cy="4362450"/>
          </a:xfrm>
          <a:prstGeom prst="rect">
            <a:avLst/>
          </a:prstGeom>
        </p:spPr>
      </p:pic>
    </p:spTree>
    <p:extLst>
      <p:ext uri="{BB962C8B-B14F-4D97-AF65-F5344CB8AC3E}">
        <p14:creationId xmlns:p14="http://schemas.microsoft.com/office/powerpoint/2010/main" val="40254565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Public subnets</a:t>
            </a:r>
            <a:endParaRPr lang="en-US" dirty="0"/>
          </a:p>
        </p:txBody>
      </p:sp>
      <p:sp>
        <p:nvSpPr>
          <p:cNvPr id="3" name="Content Placeholder 2"/>
          <p:cNvSpPr>
            <a:spLocks noGrp="1"/>
          </p:cNvSpPr>
          <p:nvPr>
            <p:ph idx="1"/>
          </p:nvPr>
        </p:nvSpPr>
        <p:spPr>
          <a:xfrm>
            <a:off x="0" y="1889633"/>
            <a:ext cx="4599432" cy="4351338"/>
          </a:xfrm>
        </p:spPr>
        <p:txBody>
          <a:bodyPr/>
          <a:lstStyle/>
          <a:p>
            <a:r>
              <a:rPr lang="en-US" b="1" dirty="0"/>
              <a:t>Public subnets</a:t>
            </a:r>
            <a:r>
              <a:rPr lang="en-US" dirty="0"/>
              <a:t> are designed to provide direct internet access to resources placed inside them. To allow access, they are connected with an internet gateway. You will learn more about internet gateways in a later lesson. In diagrams, public subnets are drawn with dashed boxes.</a:t>
            </a:r>
            <a:endParaRPr lang="en-US" dirty="0" smtClean="0"/>
          </a:p>
          <a:p>
            <a:endParaRPr lang="en-US" dirty="0"/>
          </a:p>
        </p:txBody>
      </p:sp>
      <p:pic>
        <p:nvPicPr>
          <p:cNvPr id="4" name="Picture 3"/>
          <p:cNvPicPr>
            <a:picLocks noChangeAspect="1"/>
          </p:cNvPicPr>
          <p:nvPr/>
        </p:nvPicPr>
        <p:blipFill>
          <a:blip r:embed="rId2"/>
          <a:stretch>
            <a:fillRect/>
          </a:stretch>
        </p:blipFill>
        <p:spPr>
          <a:xfrm>
            <a:off x="4659357" y="1965960"/>
            <a:ext cx="7459491" cy="4211003"/>
          </a:xfrm>
          <a:prstGeom prst="rect">
            <a:avLst/>
          </a:prstGeom>
        </p:spPr>
      </p:pic>
    </p:spTree>
    <p:extLst>
      <p:ext uri="{BB962C8B-B14F-4D97-AF65-F5344CB8AC3E}">
        <p14:creationId xmlns:p14="http://schemas.microsoft.com/office/powerpoint/2010/main" val="11798215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2640" y="2596261"/>
            <a:ext cx="7565136" cy="1325563"/>
          </a:xfrm>
        </p:spPr>
        <p:txBody>
          <a:bodyPr/>
          <a:lstStyle/>
          <a:p>
            <a:r>
              <a:rPr lang="en-US" b="1" dirty="0" smtClean="0"/>
              <a:t>Organizing AWS Cloud Resources</a:t>
            </a:r>
            <a:endParaRPr lang="en-US" dirty="0"/>
          </a:p>
        </p:txBody>
      </p:sp>
    </p:spTree>
    <p:extLst>
      <p:ext uri="{BB962C8B-B14F-4D97-AF65-F5344CB8AC3E}">
        <p14:creationId xmlns:p14="http://schemas.microsoft.com/office/powerpoint/2010/main" val="4424767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 this lesson, you will </a:t>
            </a:r>
            <a:r>
              <a:rPr lang="en-US" b="1" dirty="0" smtClean="0"/>
              <a:t>learn:</a:t>
            </a:r>
            <a:endParaRPr lang="en-US" dirty="0"/>
          </a:p>
        </p:txBody>
      </p:sp>
      <p:sp>
        <p:nvSpPr>
          <p:cNvPr id="3" name="Content Placeholder 2"/>
          <p:cNvSpPr>
            <a:spLocks noGrp="1"/>
          </p:cNvSpPr>
          <p:nvPr>
            <p:ph idx="1"/>
          </p:nvPr>
        </p:nvSpPr>
        <p:spPr/>
        <p:txBody>
          <a:bodyPr/>
          <a:lstStyle/>
          <a:p>
            <a:r>
              <a:rPr lang="en-US" dirty="0" smtClean="0">
                <a:effectLst/>
              </a:rPr>
              <a:t>Define what a virtual private gateway is and what it does.</a:t>
            </a:r>
          </a:p>
          <a:p>
            <a:r>
              <a:rPr lang="en-US" dirty="0" smtClean="0">
                <a:effectLst/>
              </a:rPr>
              <a:t>Identify the core components of a VPC.</a:t>
            </a:r>
          </a:p>
          <a:p>
            <a:r>
              <a:rPr lang="en-US" dirty="0" smtClean="0">
                <a:effectLst/>
              </a:rPr>
              <a:t>Define an internet gateway and what it does.</a:t>
            </a:r>
          </a:p>
          <a:p>
            <a:endParaRPr lang="en-US" dirty="0"/>
          </a:p>
        </p:txBody>
      </p:sp>
    </p:spTree>
    <p:extLst>
      <p:ext uri="{BB962C8B-B14F-4D97-AF65-F5344CB8AC3E}">
        <p14:creationId xmlns:p14="http://schemas.microsoft.com/office/powerpoint/2010/main" val="1457478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Organizing resources in the AWS </a:t>
            </a:r>
            <a:r>
              <a:rPr lang="en-US" b="1" dirty="0" smtClean="0"/>
              <a:t>Cloud</a:t>
            </a:r>
            <a:endParaRPr lang="en-US" dirty="0"/>
          </a:p>
        </p:txBody>
      </p:sp>
      <p:sp>
        <p:nvSpPr>
          <p:cNvPr id="3" name="Content Placeholder 2"/>
          <p:cNvSpPr>
            <a:spLocks noGrp="1"/>
          </p:cNvSpPr>
          <p:nvPr>
            <p:ph idx="1"/>
          </p:nvPr>
        </p:nvSpPr>
        <p:spPr/>
        <p:txBody>
          <a:bodyPr/>
          <a:lstStyle/>
          <a:p>
            <a:r>
              <a:rPr lang="en-US" dirty="0"/>
              <a:t>Imagine the millions of customers who use AWS services. Also imagine the millions of resources that these customers have created, such as Amazon EC2 instances</a:t>
            </a:r>
            <a:r>
              <a:rPr lang="en-US" dirty="0" smtClean="0"/>
              <a:t>.</a:t>
            </a:r>
          </a:p>
          <a:p>
            <a:r>
              <a:rPr lang="en-US" dirty="0" smtClean="0"/>
              <a:t> </a:t>
            </a:r>
            <a:r>
              <a:rPr lang="en-US" dirty="0"/>
              <a:t>Without boundaries around all these resources, network traffic can flow between them unrestricted. </a:t>
            </a:r>
            <a:endParaRPr lang="en-US" dirty="0" smtClean="0"/>
          </a:p>
          <a:p>
            <a:r>
              <a:rPr lang="en-US" dirty="0" smtClean="0"/>
              <a:t>In </a:t>
            </a:r>
            <a:r>
              <a:rPr lang="en-US" dirty="0"/>
              <a:t>the following section you will learn about two components of the AWS Cloud.</a:t>
            </a:r>
            <a:endParaRPr lang="en-US" dirty="0" smtClean="0"/>
          </a:p>
          <a:p>
            <a:pPr lvl="1"/>
            <a:r>
              <a:rPr lang="en-US" dirty="0" smtClean="0"/>
              <a:t>Amazon Virtual Private Cloud (VPC)</a:t>
            </a:r>
          </a:p>
          <a:p>
            <a:pPr lvl="1"/>
            <a:r>
              <a:rPr lang="en-US" dirty="0" smtClean="0"/>
              <a:t>Gateways to connect your resources</a:t>
            </a:r>
          </a:p>
          <a:p>
            <a:endParaRPr lang="en-US" dirty="0"/>
          </a:p>
        </p:txBody>
      </p:sp>
    </p:spTree>
    <p:extLst>
      <p:ext uri="{BB962C8B-B14F-4D97-AF65-F5344CB8AC3E}">
        <p14:creationId xmlns:p14="http://schemas.microsoft.com/office/powerpoint/2010/main" val="34181569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Establishing boundaries around AWS </a:t>
            </a:r>
            <a:r>
              <a:rPr lang="en-US" b="1" dirty="0" smtClean="0"/>
              <a:t>resources</a:t>
            </a:r>
            <a:endParaRPr lang="en-US" dirty="0"/>
          </a:p>
        </p:txBody>
      </p:sp>
      <p:sp>
        <p:nvSpPr>
          <p:cNvPr id="3" name="Content Placeholder 2"/>
          <p:cNvSpPr>
            <a:spLocks noGrp="1"/>
          </p:cNvSpPr>
          <p:nvPr>
            <p:ph idx="1"/>
          </p:nvPr>
        </p:nvSpPr>
        <p:spPr/>
        <p:txBody>
          <a:bodyPr/>
          <a:lstStyle/>
          <a:p>
            <a:r>
              <a:rPr lang="en-US" dirty="0"/>
              <a:t>When organizing your resources in the AWS Cloud, you need to be able to group certain functions together and isolate them from the public, or make them available to the public</a:t>
            </a:r>
            <a:r>
              <a:rPr lang="en-US" dirty="0" smtClean="0"/>
              <a:t>.</a:t>
            </a:r>
          </a:p>
          <a:p>
            <a:r>
              <a:rPr lang="en-US" dirty="0" smtClean="0"/>
              <a:t>You've </a:t>
            </a:r>
            <a:r>
              <a:rPr lang="en-US" dirty="0"/>
              <a:t>been introduced to what Amazon VPCs do. Next, you will review the benefits.</a:t>
            </a:r>
          </a:p>
        </p:txBody>
      </p:sp>
    </p:spTree>
    <p:extLst>
      <p:ext uri="{BB962C8B-B14F-4D97-AF65-F5344CB8AC3E}">
        <p14:creationId xmlns:p14="http://schemas.microsoft.com/office/powerpoint/2010/main" val="317469885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Benefits Amazon </a:t>
            </a:r>
            <a:r>
              <a:rPr lang="en-US" b="1" dirty="0"/>
              <a:t>VPC</a:t>
            </a:r>
            <a:endParaRPr lang="en-US" dirty="0"/>
          </a:p>
        </p:txBody>
      </p:sp>
      <p:sp>
        <p:nvSpPr>
          <p:cNvPr id="3" name="Content Placeholder 2"/>
          <p:cNvSpPr>
            <a:spLocks noGrp="1"/>
          </p:cNvSpPr>
          <p:nvPr>
            <p:ph idx="1"/>
          </p:nvPr>
        </p:nvSpPr>
        <p:spPr/>
        <p:txBody>
          <a:bodyPr>
            <a:normAutofit/>
          </a:bodyPr>
          <a:lstStyle/>
          <a:p>
            <a:r>
              <a:rPr lang="en-US" dirty="0"/>
              <a:t>With Amazon VPC, you can provision an isolated section of the AWS Cloud</a:t>
            </a:r>
            <a:r>
              <a:rPr lang="en-US" dirty="0" smtClean="0"/>
              <a:t>.</a:t>
            </a:r>
          </a:p>
          <a:p>
            <a:r>
              <a:rPr lang="en-US" dirty="0" smtClean="0"/>
              <a:t>In </a:t>
            </a:r>
            <a:r>
              <a:rPr lang="en-US" dirty="0"/>
              <a:t>this isolated section, you can launch resources in a virtual network that you define. </a:t>
            </a:r>
            <a:endParaRPr lang="en-US" dirty="0" smtClean="0"/>
          </a:p>
        </p:txBody>
      </p:sp>
      <p:pic>
        <p:nvPicPr>
          <p:cNvPr id="4" name="Picture 3"/>
          <p:cNvPicPr>
            <a:picLocks noChangeAspect="1"/>
          </p:cNvPicPr>
          <p:nvPr/>
        </p:nvPicPr>
        <p:blipFill>
          <a:blip r:embed="rId2"/>
          <a:stretch>
            <a:fillRect/>
          </a:stretch>
        </p:blipFill>
        <p:spPr>
          <a:xfrm>
            <a:off x="1847278" y="3735134"/>
            <a:ext cx="7839075" cy="3067050"/>
          </a:xfrm>
          <a:prstGeom prst="rect">
            <a:avLst/>
          </a:prstGeom>
        </p:spPr>
      </p:pic>
    </p:spTree>
    <p:extLst>
      <p:ext uri="{BB962C8B-B14F-4D97-AF65-F5344CB8AC3E}">
        <p14:creationId xmlns:p14="http://schemas.microsoft.com/office/powerpoint/2010/main" val="41826742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Benefits Amazon VPC</a:t>
            </a:r>
            <a:endParaRPr lang="en-US" dirty="0"/>
          </a:p>
        </p:txBody>
      </p:sp>
      <p:sp>
        <p:nvSpPr>
          <p:cNvPr id="3" name="Content Placeholder 2"/>
          <p:cNvSpPr>
            <a:spLocks noGrp="1"/>
          </p:cNvSpPr>
          <p:nvPr>
            <p:ph idx="1"/>
          </p:nvPr>
        </p:nvSpPr>
        <p:spPr/>
        <p:txBody>
          <a:bodyPr/>
          <a:lstStyle/>
          <a:p>
            <a:r>
              <a:rPr lang="en-US" dirty="0" smtClean="0"/>
              <a:t>It provides </a:t>
            </a:r>
            <a:r>
              <a:rPr lang="en-US" b="1" dirty="0" smtClean="0"/>
              <a:t>three main benefits</a:t>
            </a:r>
            <a:r>
              <a:rPr lang="en-US" dirty="0" smtClean="0"/>
              <a:t>. </a:t>
            </a:r>
          </a:p>
          <a:p>
            <a:pPr lvl="1"/>
            <a:r>
              <a:rPr lang="en-US" sz="2800" dirty="0" smtClean="0"/>
              <a:t>It helps increase security because you can secure and monitor connections, screen traffic, and restrict instance access. </a:t>
            </a:r>
          </a:p>
          <a:p>
            <a:pPr lvl="1"/>
            <a:r>
              <a:rPr lang="en-US" sz="2800" dirty="0" smtClean="0"/>
              <a:t>Amazon VPC gives you full control over your resource placement, connectivity, and security. </a:t>
            </a:r>
          </a:p>
          <a:p>
            <a:pPr lvl="1"/>
            <a:r>
              <a:rPr lang="en-US" sz="2800" dirty="0" smtClean="0"/>
              <a:t>The convenience of using Amazon VPC means you will spend less time setting up, managing, and validating your virtual network when compared to on-premises network management.</a:t>
            </a:r>
          </a:p>
          <a:p>
            <a:endParaRPr lang="en-US" dirty="0"/>
          </a:p>
        </p:txBody>
      </p:sp>
    </p:spTree>
    <p:extLst>
      <p:ext uri="{BB962C8B-B14F-4D97-AF65-F5344CB8AC3E}">
        <p14:creationId xmlns:p14="http://schemas.microsoft.com/office/powerpoint/2010/main" val="41305339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Connecting your resources with an internet </a:t>
            </a:r>
            <a:r>
              <a:rPr lang="en-US" b="1" dirty="0" smtClean="0"/>
              <a:t>gateway</a:t>
            </a:r>
            <a:endParaRPr lang="en-US" dirty="0"/>
          </a:p>
        </p:txBody>
      </p:sp>
      <p:sp>
        <p:nvSpPr>
          <p:cNvPr id="3" name="Content Placeholder 2"/>
          <p:cNvSpPr>
            <a:spLocks noGrp="1"/>
          </p:cNvSpPr>
          <p:nvPr>
            <p:ph idx="1"/>
          </p:nvPr>
        </p:nvSpPr>
        <p:spPr/>
        <p:txBody>
          <a:bodyPr/>
          <a:lstStyle/>
          <a:p>
            <a:r>
              <a:rPr lang="en-US" dirty="0" smtClean="0"/>
              <a:t>To allow public traffic from the internet to access your VPC, you attach an </a:t>
            </a:r>
            <a:r>
              <a:rPr lang="en-US" b="1" dirty="0" smtClean="0"/>
              <a:t>internet gateway</a:t>
            </a:r>
            <a:r>
              <a:rPr lang="en-US" dirty="0" smtClean="0"/>
              <a:t> to the VPC.</a:t>
            </a:r>
            <a:endParaRPr lang="ar-EG" dirty="0" smtClean="0"/>
          </a:p>
          <a:p>
            <a:r>
              <a:rPr lang="en-US" dirty="0" smtClean="0"/>
              <a:t>An </a:t>
            </a:r>
            <a:r>
              <a:rPr lang="en-US" dirty="0"/>
              <a:t>internet gateway is a connection between a VPC and the internet. You can think of an internet gateway as being similar to a doorway that customers use to enter the coffee shop</a:t>
            </a:r>
            <a:r>
              <a:rPr lang="en-US" dirty="0" smtClean="0"/>
              <a:t>.</a:t>
            </a:r>
            <a:endParaRPr lang="ar-EG" dirty="0" smtClean="0"/>
          </a:p>
          <a:p>
            <a:r>
              <a:rPr lang="en-US" dirty="0" smtClean="0"/>
              <a:t>Without </a:t>
            </a:r>
            <a:r>
              <a:rPr lang="en-US" dirty="0"/>
              <a:t>an internet gateway, no one can access the resources within your VPC.</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63942" y="4494452"/>
            <a:ext cx="6628314" cy="2213384"/>
          </a:xfrm>
          <a:prstGeom prst="rect">
            <a:avLst/>
          </a:prstGeom>
        </p:spPr>
      </p:pic>
    </p:spTree>
    <p:extLst>
      <p:ext uri="{BB962C8B-B14F-4D97-AF65-F5344CB8AC3E}">
        <p14:creationId xmlns:p14="http://schemas.microsoft.com/office/powerpoint/2010/main" val="32725531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Outline</a:t>
            </a:r>
            <a:endParaRPr lang="en-US" b="1" dirty="0"/>
          </a:p>
        </p:txBody>
      </p:sp>
      <p:sp>
        <p:nvSpPr>
          <p:cNvPr id="3" name="Content Placeholder 2"/>
          <p:cNvSpPr>
            <a:spLocks noGrp="1"/>
          </p:cNvSpPr>
          <p:nvPr>
            <p:ph idx="1"/>
          </p:nvPr>
        </p:nvSpPr>
        <p:spPr/>
        <p:txBody>
          <a:bodyPr>
            <a:normAutofit/>
          </a:bodyPr>
          <a:lstStyle/>
          <a:p>
            <a:r>
              <a:rPr lang="en-US" b="1" dirty="0" smtClean="0"/>
              <a:t>MODULE 5 INTRODUCTION</a:t>
            </a:r>
          </a:p>
          <a:p>
            <a:pPr lvl="1"/>
            <a:r>
              <a:rPr lang="en-US" dirty="0" smtClean="0">
                <a:effectLst/>
              </a:rPr>
              <a:t>Introduction to Networking</a:t>
            </a:r>
          </a:p>
          <a:p>
            <a:r>
              <a:rPr lang="en-US" b="1" dirty="0" smtClean="0"/>
              <a:t>NETWORK COMPONENTS IN THE AWS CLOUD</a:t>
            </a:r>
          </a:p>
          <a:p>
            <a:pPr lvl="1"/>
            <a:r>
              <a:rPr lang="en-US" dirty="0" smtClean="0">
                <a:effectLst/>
              </a:rPr>
              <a:t>Organizing AWS Cloud Resources</a:t>
            </a:r>
          </a:p>
          <a:p>
            <a:pPr lvl="1"/>
            <a:r>
              <a:rPr lang="en-US" dirty="0" smtClean="0">
                <a:effectLst/>
              </a:rPr>
              <a:t>More Ways to Connect to the AWS Cloud</a:t>
            </a:r>
          </a:p>
          <a:p>
            <a:pPr lvl="1"/>
            <a:r>
              <a:rPr lang="en-US" dirty="0" smtClean="0">
                <a:effectLst/>
              </a:rPr>
              <a:t>Subnets, Security Groups, and Network Access Control Lists</a:t>
            </a:r>
          </a:p>
          <a:p>
            <a:pPr lvl="1"/>
            <a:r>
              <a:rPr lang="en-US" dirty="0" smtClean="0">
                <a:effectLst/>
              </a:rPr>
              <a:t>Amazon VPC Demo</a:t>
            </a:r>
          </a:p>
          <a:p>
            <a:pPr lvl="1"/>
            <a:r>
              <a:rPr lang="en-US" dirty="0" smtClean="0">
                <a:effectLst/>
              </a:rPr>
              <a:t>Global Networking</a:t>
            </a:r>
          </a:p>
          <a:p>
            <a:r>
              <a:rPr lang="en-US" b="1" dirty="0" smtClean="0"/>
              <a:t>CLOUD IN REAL LIFE </a:t>
            </a:r>
          </a:p>
          <a:p>
            <a:pPr lvl="1"/>
            <a:r>
              <a:rPr lang="en-US" dirty="0" smtClean="0">
                <a:effectLst/>
              </a:rPr>
              <a:t>Global Architectures</a:t>
            </a:r>
          </a:p>
          <a:p>
            <a:endParaRPr lang="en-US" dirty="0"/>
          </a:p>
        </p:txBody>
      </p:sp>
    </p:spTree>
    <p:extLst>
      <p:ext uri="{BB962C8B-B14F-4D97-AF65-F5344CB8AC3E}">
        <p14:creationId xmlns:p14="http://schemas.microsoft.com/office/powerpoint/2010/main" val="31270551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Virtual private </a:t>
            </a:r>
            <a:r>
              <a:rPr lang="en-US" b="1" dirty="0" smtClean="0"/>
              <a:t>gateways</a:t>
            </a:r>
            <a:endParaRPr lang="en-US" dirty="0"/>
          </a:p>
        </p:txBody>
      </p:sp>
      <p:sp>
        <p:nvSpPr>
          <p:cNvPr id="3" name="Content Placeholder 2"/>
          <p:cNvSpPr>
            <a:spLocks noGrp="1"/>
          </p:cNvSpPr>
          <p:nvPr>
            <p:ph idx="1"/>
          </p:nvPr>
        </p:nvSpPr>
        <p:spPr/>
        <p:txBody>
          <a:bodyPr>
            <a:normAutofit/>
          </a:bodyPr>
          <a:lstStyle/>
          <a:p>
            <a:r>
              <a:rPr lang="en-US" dirty="0" smtClean="0"/>
              <a:t>What if you have a VPC that includes only private resources? </a:t>
            </a:r>
            <a:endParaRPr lang="ar-EG" dirty="0" smtClean="0"/>
          </a:p>
          <a:p>
            <a:r>
              <a:rPr lang="en-US" dirty="0" smtClean="0"/>
              <a:t>The following example shows how a virtual private gateway works. </a:t>
            </a:r>
            <a:endParaRPr lang="ar-EG" dirty="0" smtClean="0"/>
          </a:p>
          <a:p>
            <a:r>
              <a:rPr lang="en-US" dirty="0" smtClean="0"/>
              <a:t>You can think of the internet as the road between your home and the coffee shop.</a:t>
            </a:r>
            <a:endParaRPr lang="ar-EG" dirty="0" smtClean="0"/>
          </a:p>
          <a:p>
            <a:r>
              <a:rPr lang="en-US" dirty="0" smtClean="0"/>
              <a:t>It is open and accessible to anyone.</a:t>
            </a:r>
            <a:endParaRPr lang="ar-EG" dirty="0" smtClean="0"/>
          </a:p>
          <a:p>
            <a:r>
              <a:rPr lang="en-US" dirty="0" smtClean="0"/>
              <a:t>You want a way to protect the traffic you send on the internet from the public, internet service providers, and others who might be trying to track or intercept it.</a:t>
            </a:r>
            <a:endParaRPr lang="ar-EG" dirty="0" smtClean="0"/>
          </a:p>
          <a:p>
            <a:r>
              <a:rPr lang="en-US" dirty="0" smtClean="0"/>
              <a:t>This is where a </a:t>
            </a:r>
            <a:r>
              <a:rPr lang="en-US" b="1" dirty="0" smtClean="0"/>
              <a:t>virtual private network (VPN) </a:t>
            </a:r>
            <a:r>
              <a:rPr lang="en-US" dirty="0" smtClean="0"/>
              <a:t>connection comes in.</a:t>
            </a:r>
          </a:p>
          <a:p>
            <a:endParaRPr lang="en-US" dirty="0"/>
          </a:p>
        </p:txBody>
      </p:sp>
    </p:spTree>
    <p:extLst>
      <p:ext uri="{BB962C8B-B14F-4D97-AF65-F5344CB8AC3E}">
        <p14:creationId xmlns:p14="http://schemas.microsoft.com/office/powerpoint/2010/main" val="249201503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virtual private network (VPN)</a:t>
            </a:r>
            <a:endParaRPr lang="en-US" dirty="0"/>
          </a:p>
        </p:txBody>
      </p:sp>
      <p:sp>
        <p:nvSpPr>
          <p:cNvPr id="3" name="Content Placeholder 2"/>
          <p:cNvSpPr>
            <a:spLocks noGrp="1"/>
          </p:cNvSpPr>
          <p:nvPr>
            <p:ph idx="1"/>
          </p:nvPr>
        </p:nvSpPr>
        <p:spPr/>
        <p:txBody>
          <a:bodyPr>
            <a:normAutofit/>
          </a:bodyPr>
          <a:lstStyle/>
          <a:p>
            <a:r>
              <a:rPr lang="en-US" dirty="0" smtClean="0"/>
              <a:t>VPN creates a connection that is more like a secure tunnel through the internet. </a:t>
            </a:r>
            <a:endParaRPr lang="ar-EG" dirty="0" smtClean="0"/>
          </a:p>
          <a:p>
            <a:r>
              <a:rPr lang="en-US" dirty="0" smtClean="0"/>
              <a:t>Using encryption, it hides and protects everything you send and receive from outside eyes. </a:t>
            </a:r>
            <a:endParaRPr lang="ar-EG" dirty="0" smtClean="0"/>
          </a:p>
          <a:p>
            <a:r>
              <a:rPr lang="en-US" dirty="0" smtClean="0"/>
              <a:t>A virtual private gateway is the component in the AWS Cloud that makes it possible for you to connect this protected traffic to enter the VPC. </a:t>
            </a:r>
            <a:endParaRPr lang="ar-EG" dirty="0" smtClean="0"/>
          </a:p>
          <a:p>
            <a:r>
              <a:rPr lang="en-US" dirty="0" smtClean="0"/>
              <a:t>With a VPN connection, your data travels privately and safely, hidden from others using the same route.</a:t>
            </a:r>
          </a:p>
        </p:txBody>
      </p:sp>
    </p:spTree>
    <p:extLst>
      <p:ext uri="{BB962C8B-B14F-4D97-AF65-F5344CB8AC3E}">
        <p14:creationId xmlns:p14="http://schemas.microsoft.com/office/powerpoint/2010/main" val="12397848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With a virtual private gateway, you can establish a VPN connection between your VPC and a private network, such as an on-premises data center or internal corporate network. </a:t>
            </a:r>
            <a:endParaRPr lang="ar-EG" dirty="0" smtClean="0"/>
          </a:p>
          <a:p>
            <a:r>
              <a:rPr lang="en-US" dirty="0" smtClean="0"/>
              <a:t>A virtual private gateway allows traffic into the VPC only if it is coming from an approved network.</a:t>
            </a:r>
          </a:p>
          <a:p>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41949" y="4101878"/>
            <a:ext cx="7105239" cy="2436082"/>
          </a:xfrm>
          <a:prstGeom prst="rect">
            <a:avLst/>
          </a:prstGeom>
        </p:spPr>
      </p:pic>
    </p:spTree>
    <p:extLst>
      <p:ext uri="{BB962C8B-B14F-4D97-AF65-F5344CB8AC3E}">
        <p14:creationId xmlns:p14="http://schemas.microsoft.com/office/powerpoint/2010/main" val="30909509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lnSpcReduction="10000"/>
          </a:bodyPr>
          <a:lstStyle/>
          <a:p>
            <a:r>
              <a:rPr lang="en-US" dirty="0" smtClean="0"/>
              <a:t>Several of the preceding networking components have similar abbreviations and are often confused. </a:t>
            </a:r>
            <a:endParaRPr lang="ar-EG" dirty="0" smtClean="0"/>
          </a:p>
          <a:p>
            <a:r>
              <a:rPr lang="en-US" dirty="0" smtClean="0"/>
              <a:t>These components are core building blocks that you'll use in many AWS Cloud solutions.</a:t>
            </a:r>
            <a:endParaRPr lang="ar-EG" dirty="0" smtClean="0"/>
          </a:p>
          <a:p>
            <a:pPr lvl="1"/>
            <a:r>
              <a:rPr lang="en-US" b="1" dirty="0"/>
              <a:t>Amazon Virtual Private Cloud</a:t>
            </a:r>
            <a:r>
              <a:rPr lang="en-US" dirty="0"/>
              <a:t/>
            </a:r>
            <a:br>
              <a:rPr lang="en-US" dirty="0"/>
            </a:br>
            <a:r>
              <a:rPr lang="en-US" dirty="0"/>
              <a:t>Amazon VPC is used to establish boundaries around your AWS resources.</a:t>
            </a:r>
            <a:endParaRPr lang="en-US" dirty="0" smtClean="0">
              <a:effectLst/>
            </a:endParaRPr>
          </a:p>
          <a:p>
            <a:pPr lvl="1"/>
            <a:r>
              <a:rPr lang="en-US" b="1" dirty="0"/>
              <a:t>Virtual private gateway</a:t>
            </a:r>
            <a:br>
              <a:rPr lang="en-US" b="1" dirty="0"/>
            </a:br>
            <a:r>
              <a:rPr lang="en-US" dirty="0"/>
              <a:t>A virtual private gateway allows protected internet traffic to enter into the VPC.</a:t>
            </a:r>
            <a:endParaRPr lang="en-US" dirty="0" smtClean="0"/>
          </a:p>
          <a:p>
            <a:pPr lvl="1"/>
            <a:r>
              <a:rPr lang="en-US" b="1" dirty="0"/>
              <a:t>Virtual private network</a:t>
            </a:r>
            <a:br>
              <a:rPr lang="en-US" b="1" dirty="0"/>
            </a:br>
            <a:r>
              <a:rPr lang="en-US" dirty="0"/>
              <a:t>A VPN encrypts your internet traffic, helping protect it from anyone who might try to intercept or monitor it.</a:t>
            </a:r>
            <a:endParaRPr lang="en-US" dirty="0" smtClean="0"/>
          </a:p>
          <a:p>
            <a:endParaRPr lang="en-US" dirty="0"/>
          </a:p>
        </p:txBody>
      </p:sp>
    </p:spTree>
    <p:extLst>
      <p:ext uri="{BB962C8B-B14F-4D97-AF65-F5344CB8AC3E}">
        <p14:creationId xmlns:p14="http://schemas.microsoft.com/office/powerpoint/2010/main" val="31690417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8552" y="2623693"/>
            <a:ext cx="10515600" cy="1325563"/>
          </a:xfrm>
        </p:spPr>
        <p:txBody>
          <a:bodyPr/>
          <a:lstStyle/>
          <a:p>
            <a:r>
              <a:rPr lang="en-US" b="1" dirty="0" smtClean="0"/>
              <a:t>More Ways to Connect to the AWS Cloud</a:t>
            </a:r>
            <a:endParaRPr lang="en-US" dirty="0"/>
          </a:p>
        </p:txBody>
      </p:sp>
    </p:spTree>
    <p:extLst>
      <p:ext uri="{BB962C8B-B14F-4D97-AF65-F5344CB8AC3E}">
        <p14:creationId xmlns:p14="http://schemas.microsoft.com/office/powerpoint/2010/main" val="32488346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 this lesson, you will </a:t>
            </a:r>
            <a:r>
              <a:rPr lang="en-US" b="1" dirty="0" smtClean="0"/>
              <a:t>learn</a:t>
            </a:r>
            <a:r>
              <a:rPr lang="ar-EG" b="1" dirty="0" smtClean="0"/>
              <a:t>:</a:t>
            </a:r>
            <a:endParaRPr lang="en-US" dirty="0"/>
          </a:p>
        </p:txBody>
      </p:sp>
      <p:sp>
        <p:nvSpPr>
          <p:cNvPr id="3" name="Content Placeholder 2"/>
          <p:cNvSpPr>
            <a:spLocks noGrp="1"/>
          </p:cNvSpPr>
          <p:nvPr>
            <p:ph idx="1"/>
          </p:nvPr>
        </p:nvSpPr>
        <p:spPr/>
        <p:txBody>
          <a:bodyPr/>
          <a:lstStyle/>
          <a:p>
            <a:r>
              <a:rPr lang="en-US" dirty="0" smtClean="0">
                <a:effectLst/>
              </a:rPr>
              <a:t>Describe AWS Client VPN and when to use it.</a:t>
            </a:r>
          </a:p>
          <a:p>
            <a:r>
              <a:rPr lang="en-US" dirty="0" smtClean="0">
                <a:effectLst/>
              </a:rPr>
              <a:t>Describe AWS Site-to-Site VPN and when to use it.</a:t>
            </a:r>
          </a:p>
          <a:p>
            <a:r>
              <a:rPr lang="en-US" dirty="0" smtClean="0">
                <a:effectLst/>
              </a:rPr>
              <a:t>Describe AWS </a:t>
            </a:r>
            <a:r>
              <a:rPr lang="en-US" dirty="0" err="1" smtClean="0">
                <a:effectLst/>
              </a:rPr>
              <a:t>PrivateLink</a:t>
            </a:r>
            <a:r>
              <a:rPr lang="en-US" dirty="0" smtClean="0">
                <a:effectLst/>
              </a:rPr>
              <a:t> and when to use it.</a:t>
            </a:r>
          </a:p>
          <a:p>
            <a:r>
              <a:rPr lang="en-US" dirty="0" smtClean="0">
                <a:effectLst/>
              </a:rPr>
              <a:t>Describe AWS Direct Connect and when to use it.</a:t>
            </a:r>
            <a:endParaRPr lang="ar-EG" dirty="0" smtClean="0">
              <a:effectLst/>
            </a:endParaRPr>
          </a:p>
          <a:p>
            <a:r>
              <a:rPr lang="en-US" dirty="0"/>
              <a:t>explore more hybrid cloud connections with the AWS Cloud. Specifically, you'll learn more ways to connect your clients, datacenters, and sites to the AWS Cloud.</a:t>
            </a:r>
            <a:endParaRPr lang="en-US" dirty="0" smtClean="0"/>
          </a:p>
          <a:p>
            <a:endParaRPr lang="en-US" dirty="0" smtClean="0">
              <a:effectLst/>
            </a:endParaRPr>
          </a:p>
          <a:p>
            <a:endParaRPr lang="en-US" dirty="0"/>
          </a:p>
        </p:txBody>
      </p:sp>
    </p:spTree>
    <p:extLst>
      <p:ext uri="{BB962C8B-B14F-4D97-AF65-F5344CB8AC3E}">
        <p14:creationId xmlns:p14="http://schemas.microsoft.com/office/powerpoint/2010/main" val="103747857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535" y="346837"/>
            <a:ext cx="10515600" cy="1325563"/>
          </a:xfrm>
        </p:spPr>
        <p:txBody>
          <a:bodyPr/>
          <a:lstStyle/>
          <a:p>
            <a:r>
              <a:rPr lang="en-US" b="1" dirty="0"/>
              <a:t>Connecting to the AWS </a:t>
            </a:r>
            <a:r>
              <a:rPr lang="en-US" b="1" dirty="0" smtClean="0"/>
              <a:t>Cloud</a:t>
            </a:r>
            <a:endParaRPr lang="en-US" dirty="0"/>
          </a:p>
        </p:txBody>
      </p:sp>
      <p:sp>
        <p:nvSpPr>
          <p:cNvPr id="3" name="Content Placeholder 2"/>
          <p:cNvSpPr>
            <a:spLocks noGrp="1"/>
          </p:cNvSpPr>
          <p:nvPr>
            <p:ph idx="1"/>
          </p:nvPr>
        </p:nvSpPr>
        <p:spPr/>
        <p:txBody>
          <a:bodyPr/>
          <a:lstStyle/>
          <a:p>
            <a:r>
              <a:rPr lang="en-US" dirty="0"/>
              <a:t>With so many different types of networks, on-premises datacenters, and remote workers, companies need a wide range of ways to connect to the AWS Cloud</a:t>
            </a:r>
            <a:r>
              <a:rPr lang="en-US" dirty="0" smtClean="0"/>
              <a:t>.</a:t>
            </a:r>
          </a:p>
          <a:p>
            <a:r>
              <a:rPr lang="en-US" dirty="0" smtClean="0"/>
              <a:t> </a:t>
            </a:r>
            <a:r>
              <a:rPr lang="en-US" dirty="0"/>
              <a:t>In the following section, you will learn four ways to connect to the AWS Cloud:</a:t>
            </a:r>
            <a:endParaRPr lang="en-US" dirty="0" smtClean="0"/>
          </a:p>
          <a:p>
            <a:pPr lvl="1"/>
            <a:r>
              <a:rPr lang="en-US" dirty="0" smtClean="0"/>
              <a:t>AWS Client VPN</a:t>
            </a:r>
          </a:p>
          <a:p>
            <a:pPr lvl="1"/>
            <a:r>
              <a:rPr lang="en-US" dirty="0" smtClean="0"/>
              <a:t>AWS Site-to-Site VPN</a:t>
            </a:r>
          </a:p>
          <a:p>
            <a:pPr lvl="1"/>
            <a:r>
              <a:rPr lang="en-US" dirty="0" smtClean="0"/>
              <a:t>AWS </a:t>
            </a:r>
            <a:r>
              <a:rPr lang="en-US" dirty="0" err="1" smtClean="0"/>
              <a:t>PrivateLink</a:t>
            </a:r>
            <a:endParaRPr lang="en-US" dirty="0" smtClean="0"/>
          </a:p>
          <a:p>
            <a:pPr lvl="1"/>
            <a:r>
              <a:rPr lang="en-US" dirty="0" smtClean="0"/>
              <a:t>AWS Direct Connect</a:t>
            </a:r>
            <a:endParaRPr lang="en-US" dirty="0"/>
          </a:p>
        </p:txBody>
      </p:sp>
      <p:pic>
        <p:nvPicPr>
          <p:cNvPr id="4" name="Picture 3"/>
          <p:cNvPicPr>
            <a:picLocks noChangeAspect="1"/>
          </p:cNvPicPr>
          <p:nvPr/>
        </p:nvPicPr>
        <p:blipFill>
          <a:blip r:embed="rId2"/>
          <a:stretch>
            <a:fillRect/>
          </a:stretch>
        </p:blipFill>
        <p:spPr>
          <a:xfrm>
            <a:off x="6117335" y="3510221"/>
            <a:ext cx="4339209" cy="3271960"/>
          </a:xfrm>
          <a:prstGeom prst="rect">
            <a:avLst/>
          </a:prstGeom>
        </p:spPr>
      </p:pic>
    </p:spTree>
    <p:extLst>
      <p:ext uri="{BB962C8B-B14F-4D97-AF65-F5344CB8AC3E}">
        <p14:creationId xmlns:p14="http://schemas.microsoft.com/office/powerpoint/2010/main" val="202543511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Securely connect a remote workforce to AWS Cloud </a:t>
            </a:r>
            <a:r>
              <a:rPr lang="en-US" b="1" dirty="0" smtClean="0"/>
              <a:t>resources</a:t>
            </a:r>
            <a:endParaRPr lang="en-US" dirty="0"/>
          </a:p>
        </p:txBody>
      </p:sp>
      <p:sp>
        <p:nvSpPr>
          <p:cNvPr id="3" name="Content Placeholder 2"/>
          <p:cNvSpPr>
            <a:spLocks noGrp="1"/>
          </p:cNvSpPr>
          <p:nvPr>
            <p:ph idx="1"/>
          </p:nvPr>
        </p:nvSpPr>
        <p:spPr/>
        <p:txBody>
          <a:bodyPr/>
          <a:lstStyle/>
          <a:p>
            <a:r>
              <a:rPr lang="en-US" dirty="0" smtClean="0">
                <a:effectLst/>
              </a:rPr>
              <a:t>Imagine a company with a recent acquisition needing to securely connect their new remote workforce to their AWS Cloud resources. </a:t>
            </a:r>
          </a:p>
          <a:p>
            <a:r>
              <a:rPr lang="en-US" dirty="0" smtClean="0">
                <a:effectLst/>
              </a:rPr>
              <a:t>Even the largest companies with worldwide remote workers can quickly scale up and connect to the AWS Cloud.</a:t>
            </a:r>
          </a:p>
          <a:p>
            <a:r>
              <a:rPr lang="en-US" dirty="0" smtClean="0">
                <a:effectLst/>
              </a:rPr>
              <a:t> That's where AWS Client VPN can help.</a:t>
            </a:r>
          </a:p>
          <a:p>
            <a:endParaRPr lang="en-US" dirty="0"/>
          </a:p>
        </p:txBody>
      </p:sp>
    </p:spTree>
    <p:extLst>
      <p:ext uri="{BB962C8B-B14F-4D97-AF65-F5344CB8AC3E}">
        <p14:creationId xmlns:p14="http://schemas.microsoft.com/office/powerpoint/2010/main" val="40712142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AWS Client VPN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effectLst/>
              </a:rPr>
              <a:t>AWS Client VPN is a networking service you can use to connect your remote workers and on-premises networks to the cloud.</a:t>
            </a:r>
          </a:p>
          <a:p>
            <a:r>
              <a:rPr lang="en-US" dirty="0" smtClean="0">
                <a:effectLst/>
              </a:rPr>
              <a:t>It is a fully managed, elastic VPN service that automatically scales up or down based on user demand. </a:t>
            </a:r>
          </a:p>
          <a:p>
            <a:r>
              <a:rPr lang="en-US" dirty="0" smtClean="0">
                <a:effectLst/>
              </a:rPr>
              <a:t>Because it is a cloud VPN solution, you don’t need to install and manage hardware or try to estimate how many remote users to support at one time.</a:t>
            </a:r>
            <a:endParaRPr lang="en-US" dirty="0" smtClean="0"/>
          </a:p>
          <a:p>
            <a:r>
              <a:rPr lang="en-US" b="1" dirty="0" smtClean="0">
                <a:effectLst/>
              </a:rPr>
              <a:t>Benefits:</a:t>
            </a:r>
            <a:r>
              <a:rPr lang="en-US" dirty="0" smtClean="0">
                <a:effectLst/>
              </a:rPr>
              <a:t> </a:t>
            </a:r>
          </a:p>
          <a:p>
            <a:pPr lvl="1"/>
            <a:r>
              <a:rPr lang="en-US" dirty="0" smtClean="0">
                <a:effectLst/>
              </a:rPr>
              <a:t>AWS Client VPN provides advanced authentication, remote access. </a:t>
            </a:r>
          </a:p>
          <a:p>
            <a:pPr lvl="1"/>
            <a:r>
              <a:rPr lang="en-US" dirty="0" smtClean="0">
                <a:effectLst/>
              </a:rPr>
              <a:t>It is elastic and fully managed.</a:t>
            </a:r>
            <a:endParaRPr lang="en-US" dirty="0" smtClean="0"/>
          </a:p>
          <a:p>
            <a:r>
              <a:rPr lang="en-US" b="1" dirty="0" smtClean="0">
                <a:effectLst/>
              </a:rPr>
              <a:t>Use case:</a:t>
            </a:r>
            <a:r>
              <a:rPr lang="en-US" dirty="0" smtClean="0">
                <a:effectLst/>
              </a:rPr>
              <a:t> It can be used to quickly scale remote-worker access.</a:t>
            </a:r>
            <a:endParaRPr lang="en-US" dirty="0" smtClean="0"/>
          </a:p>
          <a:p>
            <a:endParaRPr lang="en-US" dirty="0" smtClean="0"/>
          </a:p>
        </p:txBody>
      </p:sp>
    </p:spTree>
    <p:extLst>
      <p:ext uri="{BB962C8B-B14F-4D97-AF65-F5344CB8AC3E}">
        <p14:creationId xmlns:p14="http://schemas.microsoft.com/office/powerpoint/2010/main" val="24434317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AWS Client VPN</a:t>
            </a:r>
            <a:endParaRPr lang="en-US" dirty="0"/>
          </a:p>
        </p:txBody>
      </p:sp>
      <p:sp>
        <p:nvSpPr>
          <p:cNvPr id="3" name="Content Placeholder 2"/>
          <p:cNvSpPr>
            <a:spLocks noGrp="1"/>
          </p:cNvSpPr>
          <p:nvPr>
            <p:ph idx="1"/>
          </p:nvPr>
        </p:nvSpPr>
        <p:spPr/>
        <p:txBody>
          <a:bodyPr/>
          <a:lstStyle/>
          <a:p>
            <a:r>
              <a:rPr lang="en-US" dirty="0" smtClean="0"/>
              <a:t>Client VPN, a managed VPN service, provides secure access to AWS resources and on-premises networks from anywhere. </a:t>
            </a:r>
          </a:p>
          <a:p>
            <a:r>
              <a:rPr lang="en-US" dirty="0" smtClean="0"/>
              <a:t>It uses an </a:t>
            </a:r>
            <a:r>
              <a:rPr lang="en-US" b="1" dirty="0" err="1" smtClean="0"/>
              <a:t>OpenVPN</a:t>
            </a:r>
            <a:r>
              <a:rPr lang="en-US" b="1" dirty="0" smtClean="0"/>
              <a:t>-based client</a:t>
            </a:r>
            <a:r>
              <a:rPr lang="en-US" dirty="0" smtClean="0"/>
              <a:t>, and it works with global Regions by using the AWS global network.</a:t>
            </a:r>
            <a:endParaRPr lang="en-US" dirty="0"/>
          </a:p>
        </p:txBody>
      </p:sp>
      <p:pic>
        <p:nvPicPr>
          <p:cNvPr id="4" name="Picture 3"/>
          <p:cNvPicPr>
            <a:picLocks noChangeAspect="1"/>
          </p:cNvPicPr>
          <p:nvPr/>
        </p:nvPicPr>
        <p:blipFill>
          <a:blip r:embed="rId2"/>
          <a:stretch>
            <a:fillRect/>
          </a:stretch>
        </p:blipFill>
        <p:spPr>
          <a:xfrm>
            <a:off x="7251192" y="3315938"/>
            <a:ext cx="4172712" cy="3167157"/>
          </a:xfrm>
          <a:prstGeom prst="rect">
            <a:avLst/>
          </a:prstGeom>
        </p:spPr>
      </p:pic>
    </p:spTree>
    <p:extLst>
      <p:ext uri="{BB962C8B-B14F-4D97-AF65-F5344CB8AC3E}">
        <p14:creationId xmlns:p14="http://schemas.microsoft.com/office/powerpoint/2010/main" val="1817316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48712" y="2687701"/>
            <a:ext cx="6202680" cy="1325563"/>
          </a:xfrm>
        </p:spPr>
        <p:txBody>
          <a:bodyPr/>
          <a:lstStyle/>
          <a:p>
            <a:r>
              <a:rPr lang="en-US" b="1" dirty="0" smtClean="0"/>
              <a:t>Introduction to Networking</a:t>
            </a:r>
            <a:endParaRPr lang="en-US" dirty="0"/>
          </a:p>
        </p:txBody>
      </p:sp>
    </p:spTree>
    <p:extLst>
      <p:ext uri="{BB962C8B-B14F-4D97-AF65-F5344CB8AC3E}">
        <p14:creationId xmlns:p14="http://schemas.microsoft.com/office/powerpoint/2010/main" val="252896860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Securely connect sites to other </a:t>
            </a:r>
            <a:r>
              <a:rPr lang="en-US" b="1" dirty="0" smtClean="0"/>
              <a:t>sites</a:t>
            </a:r>
            <a:endParaRPr lang="en-US" dirty="0"/>
          </a:p>
        </p:txBody>
      </p:sp>
      <p:sp>
        <p:nvSpPr>
          <p:cNvPr id="3" name="Content Placeholder 2"/>
          <p:cNvSpPr>
            <a:spLocks noGrp="1"/>
          </p:cNvSpPr>
          <p:nvPr>
            <p:ph idx="1"/>
          </p:nvPr>
        </p:nvSpPr>
        <p:spPr/>
        <p:txBody>
          <a:bodyPr/>
          <a:lstStyle/>
          <a:p>
            <a:r>
              <a:rPr lang="en-US" dirty="0"/>
              <a:t>Some companies might want to establish secure, encrypted connections between their on-premises networks like data centers or branch offices and their resources in their Amazon VPC. </a:t>
            </a:r>
            <a:endParaRPr lang="en-US" dirty="0" smtClean="0"/>
          </a:p>
          <a:p>
            <a:r>
              <a:rPr lang="en-US" dirty="0" smtClean="0"/>
              <a:t>That's </a:t>
            </a:r>
            <a:r>
              <a:rPr lang="en-US" dirty="0"/>
              <a:t>where </a:t>
            </a:r>
            <a:r>
              <a:rPr lang="en-US" b="1" dirty="0"/>
              <a:t>Site-to-Site VPN </a:t>
            </a:r>
            <a:r>
              <a:rPr lang="en-US" dirty="0"/>
              <a:t>can help.</a:t>
            </a:r>
          </a:p>
        </p:txBody>
      </p:sp>
      <p:pic>
        <p:nvPicPr>
          <p:cNvPr id="4" name="Picture 3"/>
          <p:cNvPicPr>
            <a:picLocks noChangeAspect="1"/>
          </p:cNvPicPr>
          <p:nvPr/>
        </p:nvPicPr>
        <p:blipFill>
          <a:blip r:embed="rId2"/>
          <a:stretch>
            <a:fillRect/>
          </a:stretch>
        </p:blipFill>
        <p:spPr>
          <a:xfrm>
            <a:off x="7141464" y="3175597"/>
            <a:ext cx="4077271" cy="3216440"/>
          </a:xfrm>
          <a:prstGeom prst="rect">
            <a:avLst/>
          </a:prstGeom>
        </p:spPr>
      </p:pic>
    </p:spTree>
    <p:extLst>
      <p:ext uri="{BB962C8B-B14F-4D97-AF65-F5344CB8AC3E}">
        <p14:creationId xmlns:p14="http://schemas.microsoft.com/office/powerpoint/2010/main" val="31495254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AWS Site-to-Site VPN</a:t>
            </a:r>
            <a:endParaRPr lang="en-US" dirty="0"/>
          </a:p>
        </p:txBody>
      </p:sp>
      <p:sp>
        <p:nvSpPr>
          <p:cNvPr id="3" name="Content Placeholder 2"/>
          <p:cNvSpPr>
            <a:spLocks noGrp="1"/>
          </p:cNvSpPr>
          <p:nvPr>
            <p:ph idx="1"/>
          </p:nvPr>
        </p:nvSpPr>
        <p:spPr/>
        <p:txBody>
          <a:bodyPr/>
          <a:lstStyle/>
          <a:p>
            <a:r>
              <a:rPr lang="en-US" dirty="0" smtClean="0">
                <a:effectLst/>
              </a:rPr>
              <a:t>Site-to-Site VPN creates a secure connection between your data center or branch offices and your AWS Cloud resources.</a:t>
            </a:r>
            <a:endParaRPr lang="en-US" dirty="0" smtClean="0"/>
          </a:p>
          <a:p>
            <a:r>
              <a:rPr lang="en-US" b="1" dirty="0" smtClean="0">
                <a:effectLst/>
              </a:rPr>
              <a:t>Benefits:</a:t>
            </a:r>
            <a:r>
              <a:rPr lang="en-US" dirty="0" smtClean="0">
                <a:effectLst/>
              </a:rPr>
              <a:t> </a:t>
            </a:r>
          </a:p>
          <a:p>
            <a:pPr lvl="1"/>
            <a:r>
              <a:rPr lang="en-US" dirty="0" smtClean="0">
                <a:effectLst/>
              </a:rPr>
              <a:t>Site-to-Site VPN provides high availability, secure and private sessions, and accelerates applications.</a:t>
            </a:r>
            <a:endParaRPr lang="en-US" dirty="0" smtClean="0"/>
          </a:p>
          <a:p>
            <a:r>
              <a:rPr lang="en-US" b="1" dirty="0" smtClean="0">
                <a:effectLst/>
              </a:rPr>
              <a:t>Use cases: </a:t>
            </a:r>
          </a:p>
          <a:p>
            <a:pPr lvl="1"/>
            <a:r>
              <a:rPr lang="en-US" dirty="0" smtClean="0">
                <a:effectLst/>
              </a:rPr>
              <a:t>It can be used for application migration and secure communication between remote locations.</a:t>
            </a:r>
            <a:endParaRPr lang="en-US" dirty="0" smtClean="0"/>
          </a:p>
          <a:p>
            <a:endParaRPr lang="en-US" dirty="0"/>
          </a:p>
        </p:txBody>
      </p:sp>
    </p:spTree>
    <p:extLst>
      <p:ext uri="{BB962C8B-B14F-4D97-AF65-F5344CB8AC3E}">
        <p14:creationId xmlns:p14="http://schemas.microsoft.com/office/powerpoint/2010/main" val="2162745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Securely connect resources, even in other </a:t>
            </a:r>
            <a:r>
              <a:rPr lang="en-US" b="1" dirty="0" smtClean="0"/>
              <a:t>VPCs</a:t>
            </a:r>
            <a:endParaRPr lang="en-US" dirty="0"/>
          </a:p>
        </p:txBody>
      </p:sp>
      <p:sp>
        <p:nvSpPr>
          <p:cNvPr id="3" name="Content Placeholder 2"/>
          <p:cNvSpPr>
            <a:spLocks noGrp="1"/>
          </p:cNvSpPr>
          <p:nvPr>
            <p:ph idx="1"/>
          </p:nvPr>
        </p:nvSpPr>
        <p:spPr/>
        <p:txBody>
          <a:bodyPr/>
          <a:lstStyle/>
          <a:p>
            <a:r>
              <a:rPr lang="en-US" dirty="0" smtClean="0"/>
              <a:t>Other companies sometimes need the flexibility to privately connect to resources in other cloud providers as though they were in their own VPC. </a:t>
            </a:r>
          </a:p>
          <a:p>
            <a:r>
              <a:rPr lang="en-US" dirty="0" smtClean="0"/>
              <a:t>They need a way to communicate with these resources and don't want the hassle of setting up gateways or site-to-site VPNs. </a:t>
            </a:r>
          </a:p>
          <a:p>
            <a:r>
              <a:rPr lang="en-US" dirty="0" smtClean="0"/>
              <a:t>That's where </a:t>
            </a:r>
            <a:r>
              <a:rPr lang="en-US" b="1" dirty="0" smtClean="0"/>
              <a:t>AWS </a:t>
            </a:r>
            <a:r>
              <a:rPr lang="en-US" b="1" dirty="0" err="1" smtClean="0"/>
              <a:t>PrivateLink</a:t>
            </a:r>
            <a:r>
              <a:rPr lang="en-US" b="1" dirty="0" smtClean="0"/>
              <a:t> </a:t>
            </a:r>
            <a:r>
              <a:rPr lang="en-US" dirty="0" smtClean="0"/>
              <a:t>can help.</a:t>
            </a:r>
            <a:endParaRPr lang="en-US" dirty="0"/>
          </a:p>
        </p:txBody>
      </p:sp>
    </p:spTree>
    <p:extLst>
      <p:ext uri="{BB962C8B-B14F-4D97-AF65-F5344CB8AC3E}">
        <p14:creationId xmlns:p14="http://schemas.microsoft.com/office/powerpoint/2010/main" val="12879422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AWS </a:t>
            </a:r>
            <a:r>
              <a:rPr lang="en-US" b="1" dirty="0" err="1"/>
              <a:t>PrivateLink</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effectLst/>
              </a:rPr>
              <a:t>AWS </a:t>
            </a:r>
            <a:r>
              <a:rPr lang="en-US" b="1" dirty="0" err="1" smtClean="0">
                <a:effectLst/>
              </a:rPr>
              <a:t>PrivateLink</a:t>
            </a:r>
            <a:r>
              <a:rPr lang="en-US" dirty="0" smtClean="0">
                <a:effectLst/>
              </a:rPr>
              <a:t> is a highly available, scalable technology that you can use to privately connect your VPC to services and resources as if they were in your VPC. </a:t>
            </a:r>
          </a:p>
          <a:p>
            <a:r>
              <a:rPr lang="en-US" dirty="0" smtClean="0">
                <a:effectLst/>
              </a:rPr>
              <a:t>You do not need to use an internet gateway, NAT device, public IP address, Direct Connect connection, or AWS Site-to-Site VPN connection to allow communication with AWS services or resources from your private subnets. </a:t>
            </a:r>
          </a:p>
          <a:p>
            <a:r>
              <a:rPr lang="en-US" dirty="0" smtClean="0">
                <a:effectLst/>
              </a:rPr>
              <a:t>Instead, you control the specific API endpoints, sites, services, and resources that are reachable from your VPC.</a:t>
            </a:r>
            <a:endParaRPr lang="en-US" dirty="0" smtClean="0"/>
          </a:p>
          <a:p>
            <a:r>
              <a:rPr lang="en-US" b="1" dirty="0" smtClean="0">
                <a:effectLst/>
              </a:rPr>
              <a:t>Benefits: </a:t>
            </a:r>
          </a:p>
          <a:p>
            <a:pPr lvl="1"/>
            <a:r>
              <a:rPr lang="en-US" dirty="0" smtClean="0">
                <a:effectLst/>
              </a:rPr>
              <a:t>AWS </a:t>
            </a:r>
            <a:r>
              <a:rPr lang="en-US" b="1" dirty="0" err="1" smtClean="0">
                <a:effectLst/>
              </a:rPr>
              <a:t>PrivateLink</a:t>
            </a:r>
            <a:r>
              <a:rPr lang="en-US" dirty="0" smtClean="0">
                <a:effectLst/>
              </a:rPr>
              <a:t> helps you secure your traffic and connect with simplified management rules.</a:t>
            </a:r>
            <a:endParaRPr lang="en-US" dirty="0" smtClean="0"/>
          </a:p>
          <a:p>
            <a:r>
              <a:rPr lang="en-US" b="1" dirty="0" smtClean="0">
                <a:effectLst/>
              </a:rPr>
              <a:t>Use case: </a:t>
            </a:r>
          </a:p>
          <a:p>
            <a:pPr lvl="1"/>
            <a:r>
              <a:rPr lang="en-US" dirty="0" smtClean="0">
                <a:effectLst/>
              </a:rPr>
              <a:t>It is used for connecting your clients in your VPC to resources, other VPCs, and endpoints.</a:t>
            </a:r>
            <a:endParaRPr lang="en-US" dirty="0" smtClean="0"/>
          </a:p>
          <a:p>
            <a:endParaRPr lang="en-US" dirty="0"/>
          </a:p>
        </p:txBody>
      </p:sp>
    </p:spTree>
    <p:extLst>
      <p:ext uri="{BB962C8B-B14F-4D97-AF65-F5344CB8AC3E}">
        <p14:creationId xmlns:p14="http://schemas.microsoft.com/office/powerpoint/2010/main" val="31016746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How</a:t>
            </a:r>
            <a:r>
              <a:rPr lang="en-US" dirty="0" smtClean="0"/>
              <a:t> </a:t>
            </a:r>
            <a:r>
              <a:rPr lang="en-US" b="1" dirty="0" smtClean="0"/>
              <a:t>AWS </a:t>
            </a:r>
            <a:r>
              <a:rPr lang="en-US" b="1" dirty="0" err="1" smtClean="0"/>
              <a:t>PrivateLink</a:t>
            </a:r>
            <a:r>
              <a:rPr lang="en-US" b="1" dirty="0" smtClean="0"/>
              <a:t> Works</a:t>
            </a:r>
            <a:endParaRPr lang="en-US" dirty="0"/>
          </a:p>
        </p:txBody>
      </p:sp>
      <p:sp>
        <p:nvSpPr>
          <p:cNvPr id="3" name="Content Placeholder 2"/>
          <p:cNvSpPr>
            <a:spLocks noGrp="1"/>
          </p:cNvSpPr>
          <p:nvPr>
            <p:ph idx="1"/>
          </p:nvPr>
        </p:nvSpPr>
        <p:spPr/>
        <p:txBody>
          <a:bodyPr/>
          <a:lstStyle/>
          <a:p>
            <a:r>
              <a:rPr lang="en-US" b="1" dirty="0" smtClean="0"/>
              <a:t>Service provider</a:t>
            </a:r>
            <a:r>
              <a:rPr lang="en-US" dirty="0" smtClean="0"/>
              <a:t> (could be AWS or a third party) creates a </a:t>
            </a:r>
            <a:r>
              <a:rPr lang="en-US" b="1" dirty="0" smtClean="0"/>
              <a:t>VPC endpoint service</a:t>
            </a:r>
            <a:r>
              <a:rPr lang="en-US" dirty="0" smtClean="0"/>
              <a:t>.</a:t>
            </a:r>
          </a:p>
          <a:p>
            <a:r>
              <a:rPr lang="en-US" b="1" dirty="0" smtClean="0"/>
              <a:t>Service consumer</a:t>
            </a:r>
            <a:r>
              <a:rPr lang="en-US" dirty="0" smtClean="0"/>
              <a:t> (you) creates a </a:t>
            </a:r>
            <a:r>
              <a:rPr lang="en-US" b="1" dirty="0" smtClean="0"/>
              <a:t>VPC interface endpoint</a:t>
            </a:r>
            <a:r>
              <a:rPr lang="en-US" dirty="0" smtClean="0"/>
              <a:t> inside your own VPC, which appears like an elastic network interface (ENI) with a private IP.</a:t>
            </a:r>
          </a:p>
          <a:p>
            <a:r>
              <a:rPr lang="en-US" dirty="0" smtClean="0"/>
              <a:t>Your applications connect to this endpoint using that private IP or a DNS name — AWS routes the traffic privately to the service provider.</a:t>
            </a:r>
          </a:p>
          <a:p>
            <a:endParaRPr lang="en-US" dirty="0"/>
          </a:p>
        </p:txBody>
      </p:sp>
    </p:spTree>
    <p:extLst>
      <p:ext uri="{BB962C8B-B14F-4D97-AF65-F5344CB8AC3E}">
        <p14:creationId xmlns:p14="http://schemas.microsoft.com/office/powerpoint/2010/main" val="39160529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But !</a:t>
            </a:r>
            <a:endParaRPr lang="en-US" b="1" dirty="0"/>
          </a:p>
        </p:txBody>
      </p:sp>
      <p:sp>
        <p:nvSpPr>
          <p:cNvPr id="3" name="Content Placeholder 2"/>
          <p:cNvSpPr>
            <a:spLocks noGrp="1"/>
          </p:cNvSpPr>
          <p:nvPr>
            <p:ph idx="1"/>
          </p:nvPr>
        </p:nvSpPr>
        <p:spPr/>
        <p:txBody>
          <a:bodyPr/>
          <a:lstStyle/>
          <a:p>
            <a:r>
              <a:rPr lang="en-US" dirty="0" smtClean="0"/>
              <a:t>Even though the preceding connections are highly available and scalable, traffic jams are possible because you’re using the same connection as other clients. </a:t>
            </a:r>
          </a:p>
          <a:p>
            <a:r>
              <a:rPr lang="en-US" dirty="0" smtClean="0"/>
              <a:t>That's why for some use cases, you might need a dedicated private connection with a lot of bandwidth.</a:t>
            </a:r>
          </a:p>
          <a:p>
            <a:endParaRPr lang="en-US" dirty="0"/>
          </a:p>
        </p:txBody>
      </p:sp>
    </p:spTree>
    <p:extLst>
      <p:ext uri="{BB962C8B-B14F-4D97-AF65-F5344CB8AC3E}">
        <p14:creationId xmlns:p14="http://schemas.microsoft.com/office/powerpoint/2010/main" val="42659270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Dedicated private connections for increased </a:t>
            </a:r>
            <a:r>
              <a:rPr lang="en-US" b="1" dirty="0" smtClean="0"/>
              <a:t>bandwidth</a:t>
            </a:r>
            <a:endParaRPr lang="en-US" dirty="0"/>
          </a:p>
        </p:txBody>
      </p:sp>
      <p:sp>
        <p:nvSpPr>
          <p:cNvPr id="3" name="Content Placeholder 2"/>
          <p:cNvSpPr>
            <a:spLocks noGrp="1"/>
          </p:cNvSpPr>
          <p:nvPr>
            <p:ph idx="1"/>
          </p:nvPr>
        </p:nvSpPr>
        <p:spPr/>
        <p:txBody>
          <a:bodyPr/>
          <a:lstStyle/>
          <a:p>
            <a:r>
              <a:rPr lang="en-US" b="1" dirty="0"/>
              <a:t>AWS Direct </a:t>
            </a:r>
            <a:r>
              <a:rPr lang="en-US" b="1" dirty="0" smtClean="0"/>
              <a:t>Connect</a:t>
            </a:r>
          </a:p>
          <a:p>
            <a:pPr lvl="1"/>
            <a:r>
              <a:rPr lang="en-US" dirty="0" smtClean="0">
                <a:effectLst/>
              </a:rPr>
              <a:t>Direct Connect is a service that makes it possible for you to establish a dedicated private connection between your network and VPC in the AWS Cloud.</a:t>
            </a:r>
            <a:endParaRPr lang="en-US" dirty="0" smtClean="0"/>
          </a:p>
          <a:p>
            <a:pPr lvl="1"/>
            <a:r>
              <a:rPr lang="en-US" b="1" dirty="0" smtClean="0">
                <a:effectLst/>
              </a:rPr>
              <a:t>Benefits:</a:t>
            </a:r>
            <a:r>
              <a:rPr lang="en-US" dirty="0" smtClean="0">
                <a:effectLst/>
              </a:rPr>
              <a:t> </a:t>
            </a:r>
          </a:p>
          <a:p>
            <a:pPr lvl="2"/>
            <a:r>
              <a:rPr lang="en-US" dirty="0" smtClean="0">
                <a:effectLst/>
              </a:rPr>
              <a:t>AWS Direct Connect reduces network costs and increases amount of bandwidth.</a:t>
            </a:r>
          </a:p>
          <a:p>
            <a:pPr lvl="2"/>
            <a:endParaRPr lang="en-US" dirty="0" smtClean="0"/>
          </a:p>
          <a:p>
            <a:endParaRPr lang="en-US" dirty="0"/>
          </a:p>
        </p:txBody>
      </p:sp>
      <p:pic>
        <p:nvPicPr>
          <p:cNvPr id="4" name="Picture 3"/>
          <p:cNvPicPr>
            <a:picLocks noChangeAspect="1"/>
          </p:cNvPicPr>
          <p:nvPr/>
        </p:nvPicPr>
        <p:blipFill>
          <a:blip r:embed="rId2"/>
          <a:stretch>
            <a:fillRect/>
          </a:stretch>
        </p:blipFill>
        <p:spPr>
          <a:xfrm>
            <a:off x="2888933" y="4066735"/>
            <a:ext cx="6474523" cy="2791265"/>
          </a:xfrm>
          <a:prstGeom prst="rect">
            <a:avLst/>
          </a:prstGeom>
        </p:spPr>
      </p:pic>
    </p:spTree>
    <p:extLst>
      <p:ext uri="{BB962C8B-B14F-4D97-AF65-F5344CB8AC3E}">
        <p14:creationId xmlns:p14="http://schemas.microsoft.com/office/powerpoint/2010/main" val="40879342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AWS Direct Connect Use Cases</a:t>
            </a:r>
            <a:endParaRPr lang="en-US" dirty="0"/>
          </a:p>
        </p:txBody>
      </p:sp>
      <p:sp>
        <p:nvSpPr>
          <p:cNvPr id="3" name="Content Placeholder 2"/>
          <p:cNvSpPr>
            <a:spLocks noGrp="1"/>
          </p:cNvSpPr>
          <p:nvPr>
            <p:ph idx="1"/>
          </p:nvPr>
        </p:nvSpPr>
        <p:spPr/>
        <p:txBody>
          <a:bodyPr>
            <a:normAutofit fontScale="92500" lnSpcReduction="20000"/>
          </a:bodyPr>
          <a:lstStyle/>
          <a:p>
            <a:r>
              <a:rPr lang="en-US" b="1" dirty="0" smtClean="0"/>
              <a:t>Latency-sensitive applications</a:t>
            </a:r>
          </a:p>
          <a:p>
            <a:pPr lvl="1"/>
            <a:r>
              <a:rPr lang="en-US" dirty="0" smtClean="0">
                <a:effectLst/>
              </a:rPr>
              <a:t>Direct Connect bypasses the internet and provides a consistent, low-latency network experience. </a:t>
            </a:r>
          </a:p>
          <a:p>
            <a:pPr lvl="1"/>
            <a:r>
              <a:rPr lang="en-US" dirty="0" smtClean="0">
                <a:effectLst/>
              </a:rPr>
              <a:t>This makes it ideal for applications like video streaming and other real-time applications that require high performance.</a:t>
            </a:r>
            <a:endParaRPr lang="en-US" b="1" dirty="0" smtClean="0"/>
          </a:p>
          <a:p>
            <a:r>
              <a:rPr lang="en-US" b="1" dirty="0" smtClean="0"/>
              <a:t>Large-scale data migration or transfer</a:t>
            </a:r>
          </a:p>
          <a:p>
            <a:pPr lvl="1"/>
            <a:r>
              <a:rPr lang="en-US" dirty="0" smtClean="0">
                <a:effectLst/>
              </a:rPr>
              <a:t>Direct Connect helps ensure smooth and reliable data transfers at massive scale for real-time analysis, rapid data backup, or broadcast media processing.</a:t>
            </a:r>
            <a:endParaRPr lang="en-US" b="1" dirty="0" smtClean="0"/>
          </a:p>
          <a:p>
            <a:r>
              <a:rPr lang="en-US" b="1" dirty="0" smtClean="0"/>
              <a:t>Hybrid cloud architectures</a:t>
            </a:r>
          </a:p>
          <a:p>
            <a:pPr lvl="1"/>
            <a:r>
              <a:rPr lang="en-US" dirty="0" smtClean="0">
                <a:effectLst/>
              </a:rPr>
              <a:t>You can use Direct Connect to link your AWS and on-premises networks to build applications that span environments without compromising performance.</a:t>
            </a:r>
            <a:endParaRPr lang="en-US" b="1" dirty="0" smtClean="0"/>
          </a:p>
          <a:p>
            <a:pPr lvl="1"/>
            <a:endParaRPr lang="en-US" dirty="0" smtClean="0"/>
          </a:p>
          <a:p>
            <a:pPr lvl="1"/>
            <a:endParaRPr lang="en-US" dirty="0" smtClean="0">
              <a:effectLst/>
            </a:endParaRPr>
          </a:p>
          <a:p>
            <a:pPr marL="457200" lvl="1" indent="0">
              <a:buNone/>
            </a:pPr>
            <a:r>
              <a:rPr lang="en-US" dirty="0" smtClean="0">
                <a:effectLst/>
              </a:rPr>
              <a:t> </a:t>
            </a:r>
            <a:endParaRPr lang="en-US" dirty="0"/>
          </a:p>
        </p:txBody>
      </p:sp>
    </p:spTree>
    <p:extLst>
      <p:ext uri="{BB962C8B-B14F-4D97-AF65-F5344CB8AC3E}">
        <p14:creationId xmlns:p14="http://schemas.microsoft.com/office/powerpoint/2010/main" val="3299607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Additional gateway </a:t>
            </a:r>
            <a:r>
              <a:rPr lang="en-US" b="1" dirty="0" smtClean="0"/>
              <a:t>services</a:t>
            </a:r>
            <a:endParaRPr lang="en-US" dirty="0"/>
          </a:p>
        </p:txBody>
      </p:sp>
      <p:sp>
        <p:nvSpPr>
          <p:cNvPr id="3" name="Content Placeholder 2"/>
          <p:cNvSpPr>
            <a:spLocks noGrp="1"/>
          </p:cNvSpPr>
          <p:nvPr>
            <p:ph idx="1"/>
          </p:nvPr>
        </p:nvSpPr>
        <p:spPr/>
        <p:txBody>
          <a:bodyPr>
            <a:normAutofit/>
          </a:bodyPr>
          <a:lstStyle/>
          <a:p>
            <a:r>
              <a:rPr lang="en-US" dirty="0" smtClean="0"/>
              <a:t>There are several different types of gateways you can use to connect your AWS resources. </a:t>
            </a:r>
          </a:p>
          <a:p>
            <a:r>
              <a:rPr lang="en-US" dirty="0" smtClean="0"/>
              <a:t>Depending on your needs, you might want to learn more about what they are used for and where to go to learn more.</a:t>
            </a:r>
          </a:p>
          <a:p>
            <a:endParaRPr lang="en-US" dirty="0"/>
          </a:p>
          <a:p>
            <a:pPr marL="514350" indent="-514350">
              <a:buAutoNum type="arabicPeriod"/>
            </a:pPr>
            <a:r>
              <a:rPr lang="en-US" b="1" dirty="0" smtClean="0">
                <a:effectLst/>
              </a:rPr>
              <a:t>AWS Transit Gateway:</a:t>
            </a:r>
          </a:p>
          <a:p>
            <a:pPr marL="457200" lvl="1" indent="0">
              <a:buNone/>
            </a:pPr>
            <a:r>
              <a:rPr lang="en-US" dirty="0"/>
              <a:t>I</a:t>
            </a:r>
            <a:r>
              <a:rPr lang="en-US" dirty="0" smtClean="0">
                <a:effectLst/>
              </a:rPr>
              <a:t>s used to connect your Amazon VPCs and on-premises networks through a </a:t>
            </a:r>
            <a:r>
              <a:rPr lang="en-US" b="1" dirty="0" smtClean="0">
                <a:effectLst/>
              </a:rPr>
              <a:t>central hub</a:t>
            </a:r>
            <a:r>
              <a:rPr lang="en-US" dirty="0" smtClean="0">
                <a:effectLst/>
              </a:rPr>
              <a:t>. As your cloud infrastructure expands globally, inter-Region peering connects transit gateways together using the AWS Global Infrastructure. </a:t>
            </a:r>
          </a:p>
          <a:p>
            <a:pPr marL="457200" lvl="1" indent="0">
              <a:buNone/>
            </a:pPr>
            <a:r>
              <a:rPr lang="en-US" dirty="0" smtClean="0">
                <a:effectLst/>
              </a:rPr>
              <a:t>To learn more, refer to </a:t>
            </a:r>
            <a:r>
              <a:rPr lang="en-US" dirty="0" smtClean="0">
                <a:effectLst/>
                <a:hlinkClick r:id="rId2"/>
              </a:rPr>
              <a:t>AWS Transit Gateways</a:t>
            </a:r>
            <a:r>
              <a:rPr lang="en-US" dirty="0" smtClean="0">
                <a:effectLst/>
              </a:rPr>
              <a:t>.</a:t>
            </a:r>
            <a:endParaRPr lang="en-US" dirty="0"/>
          </a:p>
        </p:txBody>
      </p:sp>
    </p:spTree>
    <p:extLst>
      <p:ext uri="{BB962C8B-B14F-4D97-AF65-F5344CB8AC3E}">
        <p14:creationId xmlns:p14="http://schemas.microsoft.com/office/powerpoint/2010/main" val="20481739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b="1" dirty="0" smtClean="0"/>
              <a:t>What is (TGW)</a:t>
            </a:r>
          </a:p>
          <a:p>
            <a:pPr lvl="1"/>
            <a:r>
              <a:rPr lang="en-US" dirty="0" smtClean="0"/>
              <a:t>A </a:t>
            </a:r>
            <a:r>
              <a:rPr lang="en-US" b="1" dirty="0" smtClean="0"/>
              <a:t>fully managed</a:t>
            </a:r>
            <a:r>
              <a:rPr lang="en-US" dirty="0" smtClean="0"/>
              <a:t> AWS service that acts as a </a:t>
            </a:r>
            <a:r>
              <a:rPr lang="en-US" b="1" dirty="0" smtClean="0"/>
              <a:t>hub</a:t>
            </a:r>
            <a:r>
              <a:rPr lang="en-US" dirty="0" smtClean="0"/>
              <a:t> for network connectivity.</a:t>
            </a:r>
          </a:p>
          <a:p>
            <a:pPr lvl="1"/>
            <a:r>
              <a:rPr lang="en-US" dirty="0" smtClean="0"/>
              <a:t>Works like a “cloud backbone” — you connect each network </a:t>
            </a:r>
            <a:r>
              <a:rPr lang="en-US" b="1" dirty="0" smtClean="0"/>
              <a:t>once</a:t>
            </a:r>
            <a:r>
              <a:rPr lang="en-US" dirty="0" smtClean="0"/>
              <a:t> to the Transit Gateway, and it can communicate with all the others through it.</a:t>
            </a:r>
          </a:p>
          <a:p>
            <a:r>
              <a:rPr lang="en-US" b="1" dirty="0" smtClean="0"/>
              <a:t>How it works</a:t>
            </a:r>
          </a:p>
          <a:p>
            <a:pPr lvl="1"/>
            <a:r>
              <a:rPr lang="en-US" dirty="0" smtClean="0"/>
              <a:t>You create a </a:t>
            </a:r>
            <a:r>
              <a:rPr lang="en-US" b="1" dirty="0" smtClean="0"/>
              <a:t>Transit Gateway</a:t>
            </a:r>
            <a:r>
              <a:rPr lang="en-US" dirty="0" smtClean="0"/>
              <a:t> in AWS.</a:t>
            </a:r>
          </a:p>
          <a:p>
            <a:pPr lvl="1"/>
            <a:r>
              <a:rPr lang="en-US" dirty="0" smtClean="0"/>
              <a:t>You attach:</a:t>
            </a:r>
          </a:p>
          <a:p>
            <a:pPr lvl="2"/>
            <a:r>
              <a:rPr lang="en-US" b="1" dirty="0" smtClean="0"/>
              <a:t>VPCs</a:t>
            </a:r>
            <a:r>
              <a:rPr lang="en-US" dirty="0" smtClean="0"/>
              <a:t> (via VPC attachments)</a:t>
            </a:r>
          </a:p>
          <a:p>
            <a:pPr lvl="2"/>
            <a:r>
              <a:rPr lang="en-US" b="1" dirty="0" smtClean="0"/>
              <a:t>On-premises networks</a:t>
            </a:r>
            <a:r>
              <a:rPr lang="en-US" dirty="0" smtClean="0"/>
              <a:t> (via </a:t>
            </a:r>
            <a:r>
              <a:rPr lang="en-US" b="1" dirty="0" smtClean="0"/>
              <a:t>Site-to-Site VPN</a:t>
            </a:r>
            <a:r>
              <a:rPr lang="en-US" dirty="0" smtClean="0"/>
              <a:t> or </a:t>
            </a:r>
            <a:r>
              <a:rPr lang="en-US" b="1" dirty="0" smtClean="0"/>
              <a:t>Direct Connect</a:t>
            </a:r>
            <a:r>
              <a:rPr lang="en-US" dirty="0" smtClean="0"/>
              <a:t>)</a:t>
            </a:r>
          </a:p>
          <a:p>
            <a:pPr lvl="2"/>
            <a:r>
              <a:rPr lang="en-US" b="1" dirty="0" smtClean="0"/>
              <a:t>Other AWS accounts</a:t>
            </a:r>
            <a:r>
              <a:rPr lang="en-US" dirty="0" smtClean="0"/>
              <a:t> (via Resource Access Manager)</a:t>
            </a:r>
          </a:p>
          <a:p>
            <a:pPr lvl="1"/>
            <a:r>
              <a:rPr lang="en-US" dirty="0" smtClean="0"/>
              <a:t>TGW routes traffic between these attachments based on your route tables.</a:t>
            </a:r>
          </a:p>
          <a:p>
            <a:endParaRPr lang="en-US" dirty="0"/>
          </a:p>
        </p:txBody>
      </p:sp>
    </p:spTree>
    <p:extLst>
      <p:ext uri="{BB962C8B-B14F-4D97-AF65-F5344CB8AC3E}">
        <p14:creationId xmlns:p14="http://schemas.microsoft.com/office/powerpoint/2010/main" val="4049235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 this lesson, you will </a:t>
            </a:r>
            <a:r>
              <a:rPr lang="en-US" b="1" dirty="0" smtClean="0"/>
              <a:t>learn:</a:t>
            </a:r>
            <a:endParaRPr lang="en-US" dirty="0"/>
          </a:p>
        </p:txBody>
      </p:sp>
      <p:sp>
        <p:nvSpPr>
          <p:cNvPr id="3" name="Content Placeholder 2"/>
          <p:cNvSpPr>
            <a:spLocks noGrp="1"/>
          </p:cNvSpPr>
          <p:nvPr>
            <p:ph idx="1"/>
          </p:nvPr>
        </p:nvSpPr>
        <p:spPr/>
        <p:txBody>
          <a:bodyPr/>
          <a:lstStyle/>
          <a:p>
            <a:r>
              <a:rPr lang="en-US" dirty="0" smtClean="0">
                <a:effectLst/>
              </a:rPr>
              <a:t>Describe what a </a:t>
            </a:r>
            <a:r>
              <a:rPr lang="en-US" b="1" dirty="0" smtClean="0">
                <a:effectLst/>
              </a:rPr>
              <a:t>virtual private cloud </a:t>
            </a:r>
            <a:r>
              <a:rPr lang="en-US" dirty="0" smtClean="0">
                <a:effectLst/>
              </a:rPr>
              <a:t>(</a:t>
            </a:r>
            <a:r>
              <a:rPr lang="en-US" b="1" dirty="0" smtClean="0">
                <a:effectLst/>
              </a:rPr>
              <a:t>VPC</a:t>
            </a:r>
            <a:r>
              <a:rPr lang="en-US" dirty="0" smtClean="0">
                <a:effectLst/>
              </a:rPr>
              <a:t>) is and what it does.</a:t>
            </a:r>
          </a:p>
          <a:p>
            <a:r>
              <a:rPr lang="en-US" dirty="0" smtClean="0">
                <a:effectLst/>
              </a:rPr>
              <a:t>Describe what a </a:t>
            </a:r>
            <a:r>
              <a:rPr lang="en-US" b="1" dirty="0" smtClean="0">
                <a:effectLst/>
              </a:rPr>
              <a:t>subnet</a:t>
            </a:r>
            <a:r>
              <a:rPr lang="en-US" dirty="0" smtClean="0">
                <a:effectLst/>
              </a:rPr>
              <a:t> is and what it does.</a:t>
            </a:r>
          </a:p>
          <a:p>
            <a:r>
              <a:rPr lang="en-US" dirty="0" smtClean="0">
                <a:effectLst/>
              </a:rPr>
              <a:t>Describe the difference between a </a:t>
            </a:r>
            <a:r>
              <a:rPr lang="en-US" b="1" dirty="0" smtClean="0">
                <a:effectLst/>
              </a:rPr>
              <a:t>public</a:t>
            </a:r>
            <a:r>
              <a:rPr lang="en-US" dirty="0" smtClean="0">
                <a:effectLst/>
              </a:rPr>
              <a:t> and </a:t>
            </a:r>
            <a:r>
              <a:rPr lang="en-US" b="1" dirty="0" smtClean="0">
                <a:effectLst/>
              </a:rPr>
              <a:t>private</a:t>
            </a:r>
            <a:r>
              <a:rPr lang="en-US" dirty="0" smtClean="0">
                <a:effectLst/>
              </a:rPr>
              <a:t> </a:t>
            </a:r>
            <a:r>
              <a:rPr lang="en-US" b="1" dirty="0" smtClean="0">
                <a:effectLst/>
              </a:rPr>
              <a:t>subnet</a:t>
            </a:r>
            <a:r>
              <a:rPr lang="en-US" dirty="0" smtClean="0">
                <a:effectLst/>
              </a:rPr>
              <a:t>.</a:t>
            </a:r>
          </a:p>
          <a:p>
            <a:endParaRPr lang="en-US" dirty="0"/>
          </a:p>
        </p:txBody>
      </p:sp>
    </p:spTree>
    <p:extLst>
      <p:ext uri="{BB962C8B-B14F-4D97-AF65-F5344CB8AC3E}">
        <p14:creationId xmlns:p14="http://schemas.microsoft.com/office/powerpoint/2010/main" val="4867045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marL="514350" indent="-514350">
              <a:buFont typeface="+mj-lt"/>
              <a:buAutoNum type="arabicPeriod"/>
            </a:pPr>
            <a:r>
              <a:rPr lang="en-US" b="1" dirty="0" smtClean="0">
                <a:effectLst/>
              </a:rPr>
              <a:t>Network address translation (NAT) gateway: </a:t>
            </a:r>
          </a:p>
          <a:p>
            <a:pPr marL="457200" lvl="1" indent="0">
              <a:buNone/>
            </a:pPr>
            <a:r>
              <a:rPr lang="en-US" dirty="0" smtClean="0"/>
              <a:t>I</a:t>
            </a:r>
            <a:r>
              <a:rPr lang="en-US" dirty="0" smtClean="0">
                <a:effectLst/>
              </a:rPr>
              <a:t>s a NAT service. You can use a NAT gateway so that instances in a private subnet can connect to services outside your VPC but external services can't initiate a connection with those instances. To learn more, refer to </a:t>
            </a:r>
            <a:r>
              <a:rPr lang="en-US" dirty="0" smtClean="0">
                <a:effectLst/>
                <a:hlinkClick r:id="rId2"/>
              </a:rPr>
              <a:t>NAT gateway</a:t>
            </a:r>
            <a:endParaRPr lang="en-US" dirty="0" smtClean="0"/>
          </a:p>
          <a:p>
            <a:pPr marL="514350" indent="-514350">
              <a:buFont typeface="+mj-lt"/>
              <a:buAutoNum type="arabicPeriod"/>
            </a:pPr>
            <a:endParaRPr lang="en-US" b="1" dirty="0" smtClean="0">
              <a:effectLst/>
            </a:endParaRPr>
          </a:p>
          <a:p>
            <a:pPr marL="514350" indent="-514350">
              <a:buFont typeface="+mj-lt"/>
              <a:buAutoNum type="arabicPeriod"/>
            </a:pPr>
            <a:r>
              <a:rPr lang="en-US" b="1" dirty="0" smtClean="0">
                <a:effectLst/>
              </a:rPr>
              <a:t>Amazon API Gateway:</a:t>
            </a:r>
          </a:p>
          <a:p>
            <a:pPr marL="457200" lvl="1" indent="0">
              <a:buNone/>
            </a:pPr>
            <a:r>
              <a:rPr lang="en-US" dirty="0" smtClean="0">
                <a:effectLst/>
              </a:rPr>
              <a:t>You learned about Application Programming Interface (API)s earlier. </a:t>
            </a:r>
          </a:p>
          <a:p>
            <a:pPr marL="457200" lvl="1" indent="0">
              <a:buNone/>
            </a:pPr>
            <a:r>
              <a:rPr lang="en-US" dirty="0" smtClean="0">
                <a:effectLst/>
              </a:rPr>
              <a:t>Quick refresher, an API defines how different software systems can interact and communicate with each other. </a:t>
            </a:r>
          </a:p>
          <a:p>
            <a:pPr marL="457200" lvl="1" indent="0">
              <a:buNone/>
            </a:pPr>
            <a:r>
              <a:rPr lang="en-US" dirty="0" smtClean="0">
                <a:effectLst/>
              </a:rPr>
              <a:t>The Amazon API Gateway is an AWS service for creating, publishing, maintaining, monitoring, and securing APIs at any scale. To learn more, refer to </a:t>
            </a:r>
            <a:r>
              <a:rPr lang="en-US" dirty="0" smtClean="0">
                <a:effectLst/>
                <a:hlinkClick r:id="rId3"/>
              </a:rPr>
              <a:t>Amazon API Gateway</a:t>
            </a:r>
            <a:endParaRPr lang="en-US" dirty="0" smtClean="0"/>
          </a:p>
          <a:p>
            <a:pPr marL="514350" indent="-514350">
              <a:buFont typeface="+mj-lt"/>
              <a:buAutoNum type="arabicPeriod"/>
            </a:pPr>
            <a:endParaRPr lang="en-US" b="1" dirty="0" smtClean="0">
              <a:effectLst/>
            </a:endParaRPr>
          </a:p>
          <a:p>
            <a:pPr marL="457200" lvl="1" indent="0">
              <a:buNone/>
            </a:pPr>
            <a:endParaRPr lang="en-US" dirty="0" smtClean="0">
              <a:effectLst/>
            </a:endParaRPr>
          </a:p>
        </p:txBody>
      </p:sp>
    </p:spTree>
    <p:extLst>
      <p:ext uri="{BB962C8B-B14F-4D97-AF65-F5344CB8AC3E}">
        <p14:creationId xmlns:p14="http://schemas.microsoft.com/office/powerpoint/2010/main" val="6479220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Connect to AWS cloud</a:t>
            </a:r>
            <a:endParaRPr lang="en-US" b="1" dirty="0"/>
          </a:p>
        </p:txBody>
      </p:sp>
      <p:pic>
        <p:nvPicPr>
          <p:cNvPr id="4" name="Picture 3"/>
          <p:cNvPicPr>
            <a:picLocks noChangeAspect="1"/>
          </p:cNvPicPr>
          <p:nvPr/>
        </p:nvPicPr>
        <p:blipFill>
          <a:blip r:embed="rId2"/>
          <a:stretch>
            <a:fillRect/>
          </a:stretch>
        </p:blipFill>
        <p:spPr>
          <a:xfrm>
            <a:off x="905256" y="1690688"/>
            <a:ext cx="6700075" cy="4991278"/>
          </a:xfrm>
          <a:prstGeom prst="rect">
            <a:avLst/>
          </a:prstGeom>
        </p:spPr>
      </p:pic>
    </p:spTree>
    <p:extLst>
      <p:ext uri="{BB962C8B-B14F-4D97-AF65-F5344CB8AC3E}">
        <p14:creationId xmlns:p14="http://schemas.microsoft.com/office/powerpoint/2010/main" val="848062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064" y="2596261"/>
            <a:ext cx="10515600" cy="1325563"/>
          </a:xfrm>
        </p:spPr>
        <p:txBody>
          <a:bodyPr>
            <a:normAutofit/>
          </a:bodyPr>
          <a:lstStyle/>
          <a:p>
            <a:r>
              <a:rPr lang="en-US" b="1" dirty="0" smtClean="0"/>
              <a:t>Subnets, Security Groups, and Network Access Control Lists</a:t>
            </a:r>
            <a:endParaRPr lang="en-US" dirty="0"/>
          </a:p>
        </p:txBody>
      </p:sp>
    </p:spTree>
    <p:extLst>
      <p:ext uri="{BB962C8B-B14F-4D97-AF65-F5344CB8AC3E}">
        <p14:creationId xmlns:p14="http://schemas.microsoft.com/office/powerpoint/2010/main" val="808857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 this lesson, you will </a:t>
            </a:r>
            <a:r>
              <a:rPr lang="en-US" b="1" dirty="0" smtClean="0"/>
              <a:t>learn: </a:t>
            </a:r>
            <a:endParaRPr lang="en-US" dirty="0"/>
          </a:p>
        </p:txBody>
      </p:sp>
      <p:sp>
        <p:nvSpPr>
          <p:cNvPr id="3" name="Content Placeholder 2"/>
          <p:cNvSpPr>
            <a:spLocks noGrp="1"/>
          </p:cNvSpPr>
          <p:nvPr>
            <p:ph idx="1"/>
          </p:nvPr>
        </p:nvSpPr>
        <p:spPr/>
        <p:txBody>
          <a:bodyPr/>
          <a:lstStyle/>
          <a:p>
            <a:r>
              <a:rPr lang="en-US" dirty="0" smtClean="0">
                <a:effectLst/>
              </a:rPr>
              <a:t>Describe how network traffic works in a VPC.</a:t>
            </a:r>
          </a:p>
          <a:p>
            <a:r>
              <a:rPr lang="en-US" dirty="0" smtClean="0">
                <a:effectLst/>
              </a:rPr>
              <a:t>Describe how security groups work (</a:t>
            </a:r>
            <a:r>
              <a:rPr lang="en-US" dirty="0" err="1" smtClean="0">
                <a:effectLst/>
              </a:rPr>
              <a:t>stateful</a:t>
            </a:r>
            <a:r>
              <a:rPr lang="en-US" dirty="0" smtClean="0">
                <a:effectLst/>
              </a:rPr>
              <a:t>).</a:t>
            </a:r>
          </a:p>
          <a:p>
            <a:r>
              <a:rPr lang="en-US" dirty="0" smtClean="0">
                <a:effectLst/>
              </a:rPr>
              <a:t>Describe how network access control lists (network ACLs) work (stateless).</a:t>
            </a:r>
          </a:p>
          <a:p>
            <a:r>
              <a:rPr lang="en-US" dirty="0" smtClean="0"/>
              <a:t>Describe who is responsible for securing subnets with security groups and network ACLs according to the AWS Shared Responsibility Model.</a:t>
            </a:r>
          </a:p>
          <a:p>
            <a:endParaRPr lang="en-US" dirty="0"/>
          </a:p>
        </p:txBody>
      </p:sp>
    </p:spTree>
    <p:extLst>
      <p:ext uri="{BB962C8B-B14F-4D97-AF65-F5344CB8AC3E}">
        <p14:creationId xmlns:p14="http://schemas.microsoft.com/office/powerpoint/2010/main" val="27991770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 </a:t>
            </a:r>
            <a:endParaRPr lang="en-US" dirty="0"/>
          </a:p>
        </p:txBody>
      </p:sp>
      <p:sp>
        <p:nvSpPr>
          <p:cNvPr id="3" name="Content Placeholder 2"/>
          <p:cNvSpPr>
            <a:spLocks noGrp="1"/>
          </p:cNvSpPr>
          <p:nvPr>
            <p:ph idx="1"/>
          </p:nvPr>
        </p:nvSpPr>
        <p:spPr/>
        <p:txBody>
          <a:bodyPr>
            <a:normAutofit fontScale="92500" lnSpcReduction="10000"/>
          </a:bodyPr>
          <a:lstStyle/>
          <a:p>
            <a:r>
              <a:rPr lang="en-US" dirty="0"/>
              <a:t>Now that you know the basic components of a network, you'll want to start thinking about security</a:t>
            </a:r>
            <a:r>
              <a:rPr lang="en-US" dirty="0" smtClean="0"/>
              <a:t>.</a:t>
            </a:r>
          </a:p>
          <a:p>
            <a:r>
              <a:rPr lang="en-US" dirty="0" smtClean="0"/>
              <a:t>As </a:t>
            </a:r>
            <a:r>
              <a:rPr lang="en-US" dirty="0"/>
              <a:t>you get started, you will notice there are many different choices to secure your resources in the AWS Cloud</a:t>
            </a:r>
            <a:r>
              <a:rPr lang="en-US" dirty="0" smtClean="0"/>
              <a:t>.</a:t>
            </a:r>
          </a:p>
          <a:p>
            <a:r>
              <a:rPr lang="en-US" dirty="0" smtClean="0"/>
              <a:t>Two </a:t>
            </a:r>
            <a:r>
              <a:rPr lang="en-US" dirty="0"/>
              <a:t>very powerful and flexible ways to control network traffic in your VPC are security groups and network access control lists, or network ACLs. </a:t>
            </a:r>
            <a:endParaRPr lang="en-US" dirty="0" smtClean="0"/>
          </a:p>
          <a:p>
            <a:r>
              <a:rPr lang="en-US" dirty="0" smtClean="0"/>
              <a:t>In </a:t>
            </a:r>
            <a:r>
              <a:rPr lang="en-US" dirty="0"/>
              <a:t>this lesson, you will learn about defining the rules for your security groups and network ACLs, including how they work. </a:t>
            </a:r>
            <a:endParaRPr lang="en-US" dirty="0" smtClean="0"/>
          </a:p>
          <a:p>
            <a:r>
              <a:rPr lang="en-US" dirty="0" smtClean="0"/>
              <a:t>Using </a:t>
            </a:r>
            <a:r>
              <a:rPr lang="en-US" dirty="0"/>
              <a:t>these two hardworking security components in your network design will help you to meet your specific application requirements, while also helping to ensure basic network security.</a:t>
            </a:r>
            <a:endParaRPr lang="en-US" dirty="0" smtClean="0"/>
          </a:p>
          <a:p>
            <a:endParaRPr lang="en-US" dirty="0"/>
          </a:p>
        </p:txBody>
      </p:sp>
    </p:spTree>
    <p:extLst>
      <p:ext uri="{BB962C8B-B14F-4D97-AF65-F5344CB8AC3E}">
        <p14:creationId xmlns:p14="http://schemas.microsoft.com/office/powerpoint/2010/main" val="42357621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Subnets</a:t>
            </a:r>
            <a:r>
              <a:rPr lang="en-US" b="1" dirty="0"/>
              <a:t> </a:t>
            </a:r>
            <a:r>
              <a:rPr lang="en-US" b="1" dirty="0" smtClean="0"/>
              <a:t>re-call</a:t>
            </a:r>
            <a:endParaRPr lang="en-US" dirty="0"/>
          </a:p>
        </p:txBody>
      </p:sp>
      <p:sp>
        <p:nvSpPr>
          <p:cNvPr id="3" name="Content Placeholder 2"/>
          <p:cNvSpPr>
            <a:spLocks noGrp="1"/>
          </p:cNvSpPr>
          <p:nvPr>
            <p:ph idx="1"/>
          </p:nvPr>
        </p:nvSpPr>
        <p:spPr/>
        <p:txBody>
          <a:bodyPr>
            <a:normAutofit fontScale="85000" lnSpcReduction="20000"/>
          </a:bodyPr>
          <a:lstStyle/>
          <a:p>
            <a:r>
              <a:rPr lang="en-US" b="1" dirty="0"/>
              <a:t>A section of a VPC for grouping resources based on security or operational needs</a:t>
            </a:r>
            <a:endParaRPr lang="en-US" dirty="0" smtClean="0"/>
          </a:p>
          <a:p>
            <a:r>
              <a:rPr lang="en-US" dirty="0" smtClean="0">
                <a:effectLst/>
              </a:rPr>
              <a:t>A </a:t>
            </a:r>
            <a:r>
              <a:rPr lang="en-US" b="1" dirty="0" smtClean="0">
                <a:effectLst/>
              </a:rPr>
              <a:t>subnet</a:t>
            </a:r>
            <a:r>
              <a:rPr lang="en-US" dirty="0" smtClean="0"/>
              <a:t> is a section of a VPC in which you can group resources based on security or operational needs. Subnets can be public or private.</a:t>
            </a:r>
          </a:p>
          <a:p>
            <a:r>
              <a:rPr lang="en-US" b="1" dirty="0" smtClean="0">
                <a:effectLst/>
              </a:rPr>
              <a:t>Public subnets</a:t>
            </a:r>
            <a:r>
              <a:rPr lang="en-US" b="1" dirty="0" smtClean="0"/>
              <a:t> </a:t>
            </a:r>
            <a:r>
              <a:rPr lang="en-US" dirty="0" smtClean="0"/>
              <a:t>contain resources that need to be accessible by the public, such as an online store’s website.</a:t>
            </a:r>
          </a:p>
          <a:p>
            <a:r>
              <a:rPr lang="en-US" b="1" dirty="0" smtClean="0">
                <a:effectLst/>
              </a:rPr>
              <a:t>Private subnets</a:t>
            </a:r>
            <a:r>
              <a:rPr lang="en-US" dirty="0" smtClean="0"/>
              <a:t> contain resources that should be accessible only through your private network, such as a database that contains customers’ personal information and order histories.</a:t>
            </a:r>
          </a:p>
          <a:p>
            <a:r>
              <a:rPr lang="en-US" dirty="0" smtClean="0"/>
              <a:t>In a VPC, you can define rules to allow resources in different subnets to communicate with each other. </a:t>
            </a:r>
          </a:p>
          <a:p>
            <a:r>
              <a:rPr lang="en-US" b="1" dirty="0" smtClean="0"/>
              <a:t>For example</a:t>
            </a:r>
            <a:r>
              <a:rPr lang="en-US" dirty="0" smtClean="0"/>
              <a:t>, you might have an application that uses Amazon EC2 instances in a public subnet communicating with databases that are located in a private subnet.</a:t>
            </a:r>
          </a:p>
        </p:txBody>
      </p:sp>
    </p:spTree>
    <p:extLst>
      <p:ext uri="{BB962C8B-B14F-4D97-AF65-F5344CB8AC3E}">
        <p14:creationId xmlns:p14="http://schemas.microsoft.com/office/powerpoint/2010/main" val="260889914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Network traffic in a </a:t>
            </a:r>
            <a:r>
              <a:rPr lang="en-US" b="1" dirty="0" smtClean="0"/>
              <a:t>VPC</a:t>
            </a:r>
            <a:endParaRPr lang="en-US" dirty="0"/>
          </a:p>
        </p:txBody>
      </p:sp>
      <p:sp>
        <p:nvSpPr>
          <p:cNvPr id="3" name="Content Placeholder 2"/>
          <p:cNvSpPr>
            <a:spLocks noGrp="1"/>
          </p:cNvSpPr>
          <p:nvPr>
            <p:ph idx="1"/>
          </p:nvPr>
        </p:nvSpPr>
        <p:spPr/>
        <p:txBody>
          <a:bodyPr>
            <a:normAutofit fontScale="85000" lnSpcReduction="20000"/>
          </a:bodyPr>
          <a:lstStyle/>
          <a:p>
            <a:r>
              <a:rPr lang="en-US" b="1" dirty="0"/>
              <a:t>The movement of data packets traveling across a network</a:t>
            </a:r>
            <a:endParaRPr lang="en-US" dirty="0" smtClean="0">
              <a:effectLst/>
            </a:endParaRPr>
          </a:p>
          <a:p>
            <a:r>
              <a:rPr lang="en-US" dirty="0" smtClean="0">
                <a:effectLst/>
              </a:rPr>
              <a:t>When a customer requests data from an application hosted in the AWS Cloud, this request is sent as a packet. </a:t>
            </a:r>
          </a:p>
          <a:p>
            <a:r>
              <a:rPr lang="en-US" dirty="0" smtClean="0">
                <a:effectLst/>
              </a:rPr>
              <a:t>A packet is a unit of data sent over the internet or a network.</a:t>
            </a:r>
          </a:p>
          <a:p>
            <a:r>
              <a:rPr lang="en-US" dirty="0" smtClean="0">
                <a:effectLst/>
              </a:rPr>
              <a:t>It enters into a VPC through an </a:t>
            </a:r>
            <a:r>
              <a:rPr lang="en-US" b="1" dirty="0" smtClean="0">
                <a:effectLst/>
              </a:rPr>
              <a:t>internet gateway</a:t>
            </a:r>
            <a:r>
              <a:rPr lang="en-US" dirty="0" smtClean="0">
                <a:effectLst/>
              </a:rPr>
              <a:t>. </a:t>
            </a:r>
          </a:p>
          <a:p>
            <a:r>
              <a:rPr lang="en-US" dirty="0" smtClean="0">
                <a:effectLst/>
              </a:rPr>
              <a:t>Before a packet can enter into a subnet or exit from a subnet, it will run into several checks for permissions, one being a </a:t>
            </a:r>
            <a:r>
              <a:rPr lang="en-US" b="1" dirty="0" smtClean="0">
                <a:effectLst/>
              </a:rPr>
              <a:t>network ACL </a:t>
            </a:r>
            <a:r>
              <a:rPr lang="en-US" dirty="0" smtClean="0">
                <a:effectLst/>
              </a:rPr>
              <a:t>associated with the subnet the packet is being routed to. </a:t>
            </a:r>
          </a:p>
          <a:p>
            <a:r>
              <a:rPr lang="en-US" dirty="0" smtClean="0">
                <a:effectLst/>
              </a:rPr>
              <a:t>The permissions defined by the network ACLs indicate what is allowed or denied. </a:t>
            </a:r>
          </a:p>
          <a:p>
            <a:r>
              <a:rPr lang="en-US" dirty="0" smtClean="0">
                <a:effectLst/>
              </a:rPr>
              <a:t>It is based on who sent the packet and how the packet is trying to communicate with the resources in a subnet.</a:t>
            </a:r>
          </a:p>
          <a:p>
            <a:r>
              <a:rPr lang="en-US" dirty="0" smtClean="0"/>
              <a:t>The VPC component that checks packet permissions for subnets is a </a:t>
            </a:r>
            <a:r>
              <a:rPr lang="en-US" b="1" dirty="0" smtClean="0"/>
              <a:t>network ACL.</a:t>
            </a:r>
            <a:endParaRPr lang="en-US" b="1" dirty="0" smtClean="0">
              <a:effectLst/>
            </a:endParaRPr>
          </a:p>
          <a:p>
            <a:endParaRPr lang="en-US" dirty="0"/>
          </a:p>
        </p:txBody>
      </p:sp>
    </p:spTree>
    <p:extLst>
      <p:ext uri="{BB962C8B-B14F-4D97-AF65-F5344CB8AC3E}">
        <p14:creationId xmlns:p14="http://schemas.microsoft.com/office/powerpoint/2010/main" val="20621473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Network </a:t>
            </a:r>
            <a:r>
              <a:rPr lang="en-US" b="1" dirty="0" smtClean="0"/>
              <a:t>ACLs</a:t>
            </a:r>
            <a:endParaRPr lang="en-US" dirty="0"/>
          </a:p>
        </p:txBody>
      </p:sp>
      <p:sp>
        <p:nvSpPr>
          <p:cNvPr id="3" name="Content Placeholder 2"/>
          <p:cNvSpPr>
            <a:spLocks noGrp="1"/>
          </p:cNvSpPr>
          <p:nvPr>
            <p:ph idx="1"/>
          </p:nvPr>
        </p:nvSpPr>
        <p:spPr/>
        <p:txBody>
          <a:bodyPr>
            <a:normAutofit fontScale="92500" lnSpcReduction="10000"/>
          </a:bodyPr>
          <a:lstStyle/>
          <a:p>
            <a:r>
              <a:rPr lang="en-US" b="1" dirty="0"/>
              <a:t>Virtual firewall controlling traffic</a:t>
            </a:r>
            <a:endParaRPr lang="en-US" dirty="0" smtClean="0">
              <a:effectLst/>
            </a:endParaRPr>
          </a:p>
          <a:p>
            <a:r>
              <a:rPr lang="en-US" dirty="0" smtClean="0">
                <a:effectLst/>
              </a:rPr>
              <a:t>A network ACL is a virtual firewall that controls inbound and outbound traffic at the subnet level.</a:t>
            </a:r>
          </a:p>
          <a:p>
            <a:r>
              <a:rPr lang="en-US" dirty="0" smtClean="0">
                <a:effectLst/>
              </a:rPr>
              <a:t>For example, imagine that you are at the airport. </a:t>
            </a:r>
          </a:p>
          <a:p>
            <a:r>
              <a:rPr lang="en-US" dirty="0" smtClean="0">
                <a:effectLst/>
              </a:rPr>
              <a:t>Travelers are trying to enter into a different country. </a:t>
            </a:r>
          </a:p>
          <a:p>
            <a:r>
              <a:rPr lang="en-US" dirty="0" smtClean="0">
                <a:effectLst/>
              </a:rPr>
              <a:t>You can think of the travelers as packets and the passport control officer as a </a:t>
            </a:r>
            <a:r>
              <a:rPr lang="en-US" b="1" dirty="0" smtClean="0">
                <a:effectLst/>
              </a:rPr>
              <a:t>network ACL</a:t>
            </a:r>
            <a:r>
              <a:rPr lang="en-US" dirty="0" smtClean="0">
                <a:effectLst/>
              </a:rPr>
              <a:t>. </a:t>
            </a:r>
          </a:p>
          <a:p>
            <a:r>
              <a:rPr lang="en-US" dirty="0" smtClean="0">
                <a:effectLst/>
              </a:rPr>
              <a:t>The passport control officer checks travelers’ credentials when they are both entering and exiting the country. </a:t>
            </a:r>
          </a:p>
          <a:p>
            <a:r>
              <a:rPr lang="en-US" dirty="0" smtClean="0">
                <a:effectLst/>
              </a:rPr>
              <a:t>This is similar to how a network ACL checks permissions every time a packet travels across a subnet boundary.</a:t>
            </a:r>
          </a:p>
          <a:p>
            <a:endParaRPr lang="en-US" dirty="0"/>
          </a:p>
        </p:txBody>
      </p:sp>
    </p:spTree>
    <p:extLst>
      <p:ext uri="{BB962C8B-B14F-4D97-AF65-F5344CB8AC3E}">
        <p14:creationId xmlns:p14="http://schemas.microsoft.com/office/powerpoint/2010/main" val="25244881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Network ACLs</a:t>
            </a:r>
            <a:endParaRPr lang="en-US" dirty="0"/>
          </a:p>
        </p:txBody>
      </p:sp>
      <p:sp>
        <p:nvSpPr>
          <p:cNvPr id="3" name="Content Placeholder 2"/>
          <p:cNvSpPr>
            <a:spLocks noGrp="1"/>
          </p:cNvSpPr>
          <p:nvPr>
            <p:ph idx="1"/>
          </p:nvPr>
        </p:nvSpPr>
        <p:spPr/>
        <p:txBody>
          <a:bodyPr/>
          <a:lstStyle/>
          <a:p>
            <a:r>
              <a:rPr lang="en-US" dirty="0" smtClean="0"/>
              <a:t>Each AWS account includes a default network ACL. </a:t>
            </a:r>
          </a:p>
          <a:p>
            <a:r>
              <a:rPr lang="en-US" dirty="0" smtClean="0"/>
              <a:t>When configuring your VPC, you can use your account’s default network ACL or create custom network ACLs. </a:t>
            </a:r>
          </a:p>
          <a:p>
            <a:r>
              <a:rPr lang="en-US" dirty="0" smtClean="0"/>
              <a:t>By default, your account’s default network ACL allows all inbound and outbound traffic, but you can modify it by adding your own rules.</a:t>
            </a:r>
            <a:endParaRPr lang="en-US" dirty="0"/>
          </a:p>
        </p:txBody>
      </p:sp>
      <p:pic>
        <p:nvPicPr>
          <p:cNvPr id="4" name="Picture 3"/>
          <p:cNvPicPr>
            <a:picLocks noChangeAspect="1"/>
          </p:cNvPicPr>
          <p:nvPr/>
        </p:nvPicPr>
        <p:blipFill>
          <a:blip r:embed="rId2"/>
          <a:stretch>
            <a:fillRect/>
          </a:stretch>
        </p:blipFill>
        <p:spPr>
          <a:xfrm>
            <a:off x="2601659" y="4120129"/>
            <a:ext cx="6761798" cy="2737871"/>
          </a:xfrm>
          <a:prstGeom prst="rect">
            <a:avLst/>
          </a:prstGeom>
        </p:spPr>
      </p:pic>
    </p:spTree>
    <p:extLst>
      <p:ext uri="{BB962C8B-B14F-4D97-AF65-F5344CB8AC3E}">
        <p14:creationId xmlns:p14="http://schemas.microsoft.com/office/powerpoint/2010/main" val="17000595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Network ACLs</a:t>
            </a:r>
            <a:endParaRPr lang="en-US" dirty="0"/>
          </a:p>
        </p:txBody>
      </p:sp>
      <p:sp>
        <p:nvSpPr>
          <p:cNvPr id="3" name="Content Placeholder 2"/>
          <p:cNvSpPr>
            <a:spLocks noGrp="1"/>
          </p:cNvSpPr>
          <p:nvPr>
            <p:ph idx="1"/>
          </p:nvPr>
        </p:nvSpPr>
        <p:spPr/>
        <p:txBody>
          <a:bodyPr/>
          <a:lstStyle/>
          <a:p>
            <a:r>
              <a:rPr lang="en-US" dirty="0" smtClean="0"/>
              <a:t>For </a:t>
            </a:r>
            <a:r>
              <a:rPr lang="en-US" dirty="0" smtClean="0">
                <a:effectLst/>
              </a:rPr>
              <a:t>custom network ACLs</a:t>
            </a:r>
            <a:r>
              <a:rPr lang="en-US" dirty="0" smtClean="0"/>
              <a:t>, all inbound and outbound traffic is denied until you add rules to specify which traffic to allow. </a:t>
            </a:r>
          </a:p>
          <a:p>
            <a:r>
              <a:rPr lang="en-US" dirty="0" smtClean="0"/>
              <a:t>Additionally, all network ACLs have an explicit deny rule. </a:t>
            </a:r>
          </a:p>
          <a:p>
            <a:r>
              <a:rPr lang="en-US" dirty="0" smtClean="0"/>
              <a:t>This rule makes sure that if a packet doesn’t match any of the other rules on the list, the packet is denied.</a:t>
            </a:r>
            <a:endParaRPr lang="en-US" dirty="0"/>
          </a:p>
        </p:txBody>
      </p:sp>
      <p:pic>
        <p:nvPicPr>
          <p:cNvPr id="4" name="Picture 3"/>
          <p:cNvPicPr>
            <a:picLocks noChangeAspect="1"/>
          </p:cNvPicPr>
          <p:nvPr/>
        </p:nvPicPr>
        <p:blipFill>
          <a:blip r:embed="rId2"/>
          <a:stretch>
            <a:fillRect/>
          </a:stretch>
        </p:blipFill>
        <p:spPr>
          <a:xfrm>
            <a:off x="2501265" y="4070512"/>
            <a:ext cx="6611349" cy="2787488"/>
          </a:xfrm>
          <a:prstGeom prst="rect">
            <a:avLst/>
          </a:prstGeom>
        </p:spPr>
      </p:pic>
    </p:spTree>
    <p:extLst>
      <p:ext uri="{BB962C8B-B14F-4D97-AF65-F5344CB8AC3E}">
        <p14:creationId xmlns:p14="http://schemas.microsoft.com/office/powerpoint/2010/main" val="1309875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Networking </a:t>
            </a:r>
            <a:r>
              <a:rPr lang="en-US" b="1" dirty="0" smtClean="0"/>
              <a:t>components</a:t>
            </a:r>
            <a:endParaRPr lang="en-US" dirty="0"/>
          </a:p>
        </p:txBody>
      </p:sp>
      <p:sp>
        <p:nvSpPr>
          <p:cNvPr id="3" name="Content Placeholder 2"/>
          <p:cNvSpPr>
            <a:spLocks noGrp="1"/>
          </p:cNvSpPr>
          <p:nvPr>
            <p:ph idx="1"/>
          </p:nvPr>
        </p:nvSpPr>
        <p:spPr/>
        <p:txBody>
          <a:bodyPr/>
          <a:lstStyle/>
          <a:p>
            <a:r>
              <a:rPr lang="en-US" dirty="0" smtClean="0"/>
              <a:t>So far, you've learned about the AWS Cloud, AWS Regions, and Availability Zones.</a:t>
            </a:r>
          </a:p>
          <a:p>
            <a:r>
              <a:rPr lang="en-US" dirty="0" smtClean="0"/>
              <a:t> Now you will review two more foundational networking components you will use in the AWS Cloud.</a:t>
            </a:r>
          </a:p>
          <a:p>
            <a:pPr lvl="1"/>
            <a:r>
              <a:rPr lang="pt-BR" b="1" dirty="0" smtClean="0"/>
              <a:t>Amazon Virtual Private Cloud (Amazon VPC)</a:t>
            </a:r>
          </a:p>
          <a:p>
            <a:pPr lvl="1"/>
            <a:r>
              <a:rPr lang="en-US" b="1" dirty="0" smtClean="0"/>
              <a:t>Subnet</a:t>
            </a:r>
          </a:p>
          <a:p>
            <a:pPr marL="457200" lvl="1" indent="0">
              <a:buNone/>
            </a:pPr>
            <a:endParaRPr lang="en-US" dirty="0"/>
          </a:p>
        </p:txBody>
      </p:sp>
    </p:spTree>
    <p:extLst>
      <p:ext uri="{BB962C8B-B14F-4D97-AF65-F5344CB8AC3E}">
        <p14:creationId xmlns:p14="http://schemas.microsoft.com/office/powerpoint/2010/main" val="390691614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Stateless packet </a:t>
            </a:r>
            <a:r>
              <a:rPr lang="en-US" b="1" dirty="0" smtClean="0"/>
              <a:t>filtering</a:t>
            </a:r>
            <a:endParaRPr lang="en-US" dirty="0"/>
          </a:p>
        </p:txBody>
      </p:sp>
      <p:sp>
        <p:nvSpPr>
          <p:cNvPr id="3" name="Content Placeholder 2"/>
          <p:cNvSpPr>
            <a:spLocks noGrp="1"/>
          </p:cNvSpPr>
          <p:nvPr>
            <p:ph idx="1"/>
          </p:nvPr>
        </p:nvSpPr>
        <p:spPr/>
        <p:txBody>
          <a:bodyPr/>
          <a:lstStyle/>
          <a:p>
            <a:r>
              <a:rPr lang="en-US" dirty="0" smtClean="0"/>
              <a:t>Network ACLs perform stateless packet filtering. </a:t>
            </a:r>
          </a:p>
          <a:p>
            <a:r>
              <a:rPr lang="en-US" dirty="0" smtClean="0"/>
              <a:t>They remember nothing and check packets that cross the subnet border each way: inbound and outbound.</a:t>
            </a:r>
          </a:p>
          <a:p>
            <a:r>
              <a:rPr lang="en-US" dirty="0" smtClean="0"/>
              <a:t>Recall the previous example of a traveler who wants to enter into a different country. </a:t>
            </a:r>
          </a:p>
          <a:p>
            <a:r>
              <a:rPr lang="en-US" dirty="0" smtClean="0"/>
              <a:t>This is similar to sending a request out from an Amazon EC2 instance and to the internet.</a:t>
            </a:r>
          </a:p>
          <a:p>
            <a:endParaRPr lang="en-US" dirty="0"/>
          </a:p>
        </p:txBody>
      </p:sp>
    </p:spTree>
    <p:extLst>
      <p:ext uri="{BB962C8B-B14F-4D97-AF65-F5344CB8AC3E}">
        <p14:creationId xmlns:p14="http://schemas.microsoft.com/office/powerpoint/2010/main" val="9972343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Stateless packet filtering</a:t>
            </a:r>
            <a:endParaRPr lang="en-US" dirty="0"/>
          </a:p>
        </p:txBody>
      </p:sp>
      <p:sp>
        <p:nvSpPr>
          <p:cNvPr id="3" name="Content Placeholder 2"/>
          <p:cNvSpPr>
            <a:spLocks noGrp="1"/>
          </p:cNvSpPr>
          <p:nvPr>
            <p:ph idx="1"/>
          </p:nvPr>
        </p:nvSpPr>
        <p:spPr/>
        <p:txBody>
          <a:bodyPr/>
          <a:lstStyle/>
          <a:p>
            <a:r>
              <a:rPr lang="en-US" dirty="0" smtClean="0"/>
              <a:t>When a packet response for that request comes back to the subnet, the network ACL does not remember your previous request. </a:t>
            </a:r>
          </a:p>
          <a:p>
            <a:r>
              <a:rPr lang="en-US" dirty="0" smtClean="0"/>
              <a:t>The network ACL checks the packet response against its list of rules to determine whether to allow or deny.</a:t>
            </a:r>
            <a:endParaRPr lang="en-US" dirty="0"/>
          </a:p>
        </p:txBody>
      </p:sp>
      <p:pic>
        <p:nvPicPr>
          <p:cNvPr id="4" name="Picture 3"/>
          <p:cNvPicPr>
            <a:picLocks noChangeAspect="1"/>
          </p:cNvPicPr>
          <p:nvPr/>
        </p:nvPicPr>
        <p:blipFill>
          <a:blip r:embed="rId2"/>
          <a:stretch>
            <a:fillRect/>
          </a:stretch>
        </p:blipFill>
        <p:spPr>
          <a:xfrm>
            <a:off x="2071065" y="3725989"/>
            <a:ext cx="7874559" cy="3132011"/>
          </a:xfrm>
          <a:prstGeom prst="rect">
            <a:avLst/>
          </a:prstGeom>
        </p:spPr>
      </p:pic>
    </p:spTree>
    <p:extLst>
      <p:ext uri="{BB962C8B-B14F-4D97-AF65-F5344CB8AC3E}">
        <p14:creationId xmlns:p14="http://schemas.microsoft.com/office/powerpoint/2010/main" val="8220098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Security groups</a:t>
            </a:r>
          </a:p>
        </p:txBody>
      </p:sp>
      <p:sp>
        <p:nvSpPr>
          <p:cNvPr id="3" name="Content Placeholder 2"/>
          <p:cNvSpPr>
            <a:spLocks noGrp="1"/>
          </p:cNvSpPr>
          <p:nvPr>
            <p:ph idx="1"/>
          </p:nvPr>
        </p:nvSpPr>
        <p:spPr/>
        <p:txBody>
          <a:bodyPr>
            <a:normAutofit fontScale="85000" lnSpcReduction="20000"/>
          </a:bodyPr>
          <a:lstStyle/>
          <a:p>
            <a:r>
              <a:rPr lang="en-US" b="1" dirty="0"/>
              <a:t>Control inbound and outbound traffic at the resource level</a:t>
            </a:r>
            <a:endParaRPr lang="en-US" dirty="0" smtClean="0">
              <a:effectLst/>
            </a:endParaRPr>
          </a:p>
          <a:p>
            <a:r>
              <a:rPr lang="en-US" dirty="0" smtClean="0">
                <a:effectLst/>
              </a:rPr>
              <a:t>After a packet has entered a subnet, it must have its permissions evaluated for resources within the subnet, such as Amazon EC2 instances. A </a:t>
            </a:r>
          </a:p>
          <a:p>
            <a:r>
              <a:rPr lang="en-US" dirty="0" smtClean="0">
                <a:effectLst/>
              </a:rPr>
              <a:t>security group is the </a:t>
            </a:r>
            <a:r>
              <a:rPr lang="en-US" b="1" dirty="0" smtClean="0">
                <a:effectLst/>
              </a:rPr>
              <a:t>VPC component </a:t>
            </a:r>
            <a:r>
              <a:rPr lang="en-US" dirty="0" smtClean="0">
                <a:effectLst/>
              </a:rPr>
              <a:t>that checks packet permissions for an Amazon EC2 instance. </a:t>
            </a:r>
          </a:p>
          <a:p>
            <a:r>
              <a:rPr lang="en-US" dirty="0" smtClean="0">
                <a:effectLst/>
              </a:rPr>
              <a:t>It is a virtual firewall that controls inbound and outbound traffic for specific AWS resources, like Amazon EC2 instances.</a:t>
            </a:r>
          </a:p>
          <a:p>
            <a:r>
              <a:rPr lang="en-US" dirty="0" smtClean="0">
                <a:effectLst/>
              </a:rPr>
              <a:t>By default, a security group </a:t>
            </a:r>
            <a:r>
              <a:rPr lang="en-US" b="1" dirty="0" smtClean="0">
                <a:effectLst/>
              </a:rPr>
              <a:t>denies</a:t>
            </a:r>
            <a:r>
              <a:rPr lang="en-US" dirty="0" smtClean="0">
                <a:effectLst/>
              </a:rPr>
              <a:t> all </a:t>
            </a:r>
            <a:r>
              <a:rPr lang="en-US" b="1" dirty="0" smtClean="0">
                <a:effectLst/>
              </a:rPr>
              <a:t>inbound</a:t>
            </a:r>
            <a:r>
              <a:rPr lang="en-US" dirty="0" smtClean="0">
                <a:effectLst/>
              </a:rPr>
              <a:t> traffic and </a:t>
            </a:r>
            <a:r>
              <a:rPr lang="en-US" b="1" dirty="0" smtClean="0">
                <a:effectLst/>
              </a:rPr>
              <a:t>allows</a:t>
            </a:r>
            <a:r>
              <a:rPr lang="en-US" dirty="0" smtClean="0">
                <a:effectLst/>
              </a:rPr>
              <a:t> all </a:t>
            </a:r>
            <a:r>
              <a:rPr lang="en-US" b="1" dirty="0" smtClean="0">
                <a:effectLst/>
              </a:rPr>
              <a:t>outbound</a:t>
            </a:r>
            <a:r>
              <a:rPr lang="en-US" dirty="0" smtClean="0">
                <a:effectLst/>
              </a:rPr>
              <a:t> traffic. </a:t>
            </a:r>
          </a:p>
          <a:p>
            <a:r>
              <a:rPr lang="en-US" dirty="0" smtClean="0">
                <a:effectLst/>
              </a:rPr>
              <a:t>For this example, suppose that you are at an apartment building with a door attendant who greets guests at the door. You can think of the guests as packets and the door attendant as a security group. With the default settings, the security groups won't let anyone in and allows all outbound traffic out.</a:t>
            </a:r>
          </a:p>
          <a:p>
            <a:endParaRPr lang="en-US" dirty="0"/>
          </a:p>
        </p:txBody>
      </p:sp>
    </p:spTree>
    <p:extLst>
      <p:ext uri="{BB962C8B-B14F-4D97-AF65-F5344CB8AC3E}">
        <p14:creationId xmlns:p14="http://schemas.microsoft.com/office/powerpoint/2010/main" val="220978283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Security groups</a:t>
            </a:r>
            <a:endParaRPr lang="en-US" dirty="0"/>
          </a:p>
        </p:txBody>
      </p:sp>
      <p:sp>
        <p:nvSpPr>
          <p:cNvPr id="3" name="Content Placeholder 2"/>
          <p:cNvSpPr>
            <a:spLocks noGrp="1"/>
          </p:cNvSpPr>
          <p:nvPr>
            <p:ph idx="1"/>
          </p:nvPr>
        </p:nvSpPr>
        <p:spPr/>
        <p:txBody>
          <a:bodyPr/>
          <a:lstStyle/>
          <a:p>
            <a:r>
              <a:rPr lang="en-US" dirty="0" smtClean="0"/>
              <a:t>With security groups, you can add custom rules to configure which traffic should be allowed. </a:t>
            </a:r>
          </a:p>
          <a:p>
            <a:r>
              <a:rPr lang="en-US" dirty="0" smtClean="0"/>
              <a:t>Any other traffic would then be denied. </a:t>
            </a:r>
          </a:p>
        </p:txBody>
      </p:sp>
      <p:pic>
        <p:nvPicPr>
          <p:cNvPr id="4" name="Picture 3"/>
          <p:cNvPicPr>
            <a:picLocks noChangeAspect="1"/>
          </p:cNvPicPr>
          <p:nvPr/>
        </p:nvPicPr>
        <p:blipFill>
          <a:blip r:embed="rId2"/>
          <a:stretch>
            <a:fillRect/>
          </a:stretch>
        </p:blipFill>
        <p:spPr>
          <a:xfrm>
            <a:off x="6187821" y="3452482"/>
            <a:ext cx="5723382" cy="3405518"/>
          </a:xfrm>
          <a:prstGeom prst="rect">
            <a:avLst/>
          </a:prstGeom>
        </p:spPr>
      </p:pic>
      <p:sp>
        <p:nvSpPr>
          <p:cNvPr id="5" name="TextBox 4"/>
          <p:cNvSpPr txBox="1"/>
          <p:nvPr/>
        </p:nvSpPr>
        <p:spPr>
          <a:xfrm>
            <a:off x="838200" y="3508636"/>
            <a:ext cx="5665851" cy="3293209"/>
          </a:xfrm>
          <a:prstGeom prst="rect">
            <a:avLst/>
          </a:prstGeom>
          <a:noFill/>
        </p:spPr>
        <p:txBody>
          <a:bodyPr wrap="square" rtlCol="0">
            <a:spAutoFit/>
          </a:bodyPr>
          <a:lstStyle/>
          <a:p>
            <a:pPr marL="342900" indent="-342900">
              <a:buFont typeface="Arial" panose="020B0604020202020204" pitchFamily="34" charset="0"/>
              <a:buChar char="•"/>
            </a:pPr>
            <a:r>
              <a:rPr lang="en-US" sz="2600" dirty="0" smtClean="0"/>
              <a:t>For example, custom rules can be given separately for inbound and outbound traffic. As guests arrive, the door attendant checks a list to makes sure they can enter the building. However, the door attendant does not check the list again when guests are exiting the building.</a:t>
            </a:r>
            <a:endParaRPr lang="en-US" sz="2600" dirty="0"/>
          </a:p>
        </p:txBody>
      </p:sp>
    </p:spTree>
    <p:extLst>
      <p:ext uri="{BB962C8B-B14F-4D97-AF65-F5344CB8AC3E}">
        <p14:creationId xmlns:p14="http://schemas.microsoft.com/office/powerpoint/2010/main" val="146011824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08760" y="193818"/>
            <a:ext cx="8321040" cy="4833985"/>
          </a:xfrm>
          <a:prstGeom prst="rect">
            <a:avLst/>
          </a:prstGeom>
        </p:spPr>
      </p:pic>
      <p:sp>
        <p:nvSpPr>
          <p:cNvPr id="5" name="Rectangle 4"/>
          <p:cNvSpPr/>
          <p:nvPr/>
        </p:nvSpPr>
        <p:spPr>
          <a:xfrm>
            <a:off x="3048000" y="5657671"/>
            <a:ext cx="6096000" cy="1200329"/>
          </a:xfrm>
          <a:prstGeom prst="rect">
            <a:avLst/>
          </a:prstGeom>
        </p:spPr>
        <p:txBody>
          <a:bodyPr>
            <a:spAutoFit/>
          </a:bodyPr>
          <a:lstStyle/>
          <a:p>
            <a:r>
              <a:rPr lang="en-US" b="1" dirty="0" smtClean="0"/>
              <a:t>Note: </a:t>
            </a:r>
            <a:r>
              <a:rPr lang="en-US" dirty="0" smtClean="0"/>
              <a:t>If you have multiple Amazon EC2 instances within the same VPC, you can associate them with the same security group or use different security groups for each instance.</a:t>
            </a:r>
          </a:p>
          <a:p>
            <a:endParaRPr lang="en-US" dirty="0"/>
          </a:p>
        </p:txBody>
      </p:sp>
    </p:spTree>
    <p:extLst>
      <p:ext uri="{BB962C8B-B14F-4D97-AF65-F5344CB8AC3E}">
        <p14:creationId xmlns:p14="http://schemas.microsoft.com/office/powerpoint/2010/main" val="15535211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Stateful</a:t>
            </a:r>
            <a:r>
              <a:rPr lang="en-US" b="1" dirty="0"/>
              <a:t> packet filtering</a:t>
            </a:r>
            <a:endParaRPr lang="en-US" dirty="0"/>
          </a:p>
        </p:txBody>
      </p:sp>
      <p:sp>
        <p:nvSpPr>
          <p:cNvPr id="3" name="Content Placeholder 2"/>
          <p:cNvSpPr>
            <a:spLocks noGrp="1"/>
          </p:cNvSpPr>
          <p:nvPr>
            <p:ph idx="1"/>
          </p:nvPr>
        </p:nvSpPr>
        <p:spPr/>
        <p:txBody>
          <a:bodyPr/>
          <a:lstStyle/>
          <a:p>
            <a:r>
              <a:rPr lang="en-US" dirty="0" smtClean="0"/>
              <a:t>Security groups perform </a:t>
            </a:r>
            <a:r>
              <a:rPr lang="en-US" b="1" dirty="0" err="1" smtClean="0"/>
              <a:t>stateful</a:t>
            </a:r>
            <a:r>
              <a:rPr lang="en-US" b="1" dirty="0" smtClean="0"/>
              <a:t> packet filtering</a:t>
            </a:r>
            <a:r>
              <a:rPr lang="en-US" dirty="0" smtClean="0"/>
              <a:t>. They remember previous decisions made for incoming packets.</a:t>
            </a:r>
          </a:p>
          <a:p>
            <a:r>
              <a:rPr lang="en-US" dirty="0" smtClean="0"/>
              <a:t>Consider the same example of sending a request out from an Amazon EC2 instance to the internet. </a:t>
            </a:r>
          </a:p>
          <a:p>
            <a:r>
              <a:rPr lang="en-US" dirty="0" smtClean="0"/>
              <a:t>When a packet response for that request returns to the instance, the security group remembers your previous request. </a:t>
            </a:r>
          </a:p>
          <a:p>
            <a:r>
              <a:rPr lang="en-US" dirty="0" smtClean="0"/>
              <a:t>The security group allows the response to proceed, regardless of inbound security group rules.</a:t>
            </a:r>
          </a:p>
          <a:p>
            <a:endParaRPr lang="en-US" dirty="0"/>
          </a:p>
        </p:txBody>
      </p:sp>
    </p:spTree>
    <p:extLst>
      <p:ext uri="{BB962C8B-B14F-4D97-AF65-F5344CB8AC3E}">
        <p14:creationId xmlns:p14="http://schemas.microsoft.com/office/powerpoint/2010/main" val="40828890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072992" y="1523873"/>
            <a:ext cx="9716832" cy="4351338"/>
          </a:xfrm>
          <a:prstGeom prst="rect">
            <a:avLst/>
          </a:prstGeom>
        </p:spPr>
      </p:pic>
    </p:spTree>
    <p:extLst>
      <p:ext uri="{BB962C8B-B14F-4D97-AF65-F5344CB8AC3E}">
        <p14:creationId xmlns:p14="http://schemas.microsoft.com/office/powerpoint/2010/main" val="412525221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With both </a:t>
            </a:r>
            <a:r>
              <a:rPr lang="en-US" b="1" dirty="0" smtClean="0"/>
              <a:t>network ACLs </a:t>
            </a:r>
            <a:r>
              <a:rPr lang="en-US" dirty="0" smtClean="0"/>
              <a:t>and </a:t>
            </a:r>
            <a:r>
              <a:rPr lang="en-US" b="1" dirty="0" smtClean="0"/>
              <a:t>security groups</a:t>
            </a:r>
            <a:r>
              <a:rPr lang="en-US" dirty="0" smtClean="0"/>
              <a:t>, you can configure custom rules for the traffic in your VPC. </a:t>
            </a:r>
          </a:p>
          <a:p>
            <a:r>
              <a:rPr lang="en-US" dirty="0" smtClean="0"/>
              <a:t>As you continue to learn more about AWS security and networking, it is important to understand the differences between them. </a:t>
            </a:r>
          </a:p>
          <a:p>
            <a:r>
              <a:rPr lang="en-US" dirty="0" smtClean="0"/>
              <a:t>The following table will help you understand which to use.</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652004461"/>
              </p:ext>
            </p:extLst>
          </p:nvPr>
        </p:nvGraphicFramePr>
        <p:xfrm>
          <a:off x="1106424" y="4114800"/>
          <a:ext cx="10351007" cy="2743200"/>
        </p:xfrm>
        <a:graphic>
          <a:graphicData uri="http://schemas.openxmlformats.org/drawingml/2006/table">
            <a:tbl>
              <a:tblPr/>
              <a:tblGrid>
                <a:gridCol w="1820536"/>
                <a:gridCol w="4356324"/>
                <a:gridCol w="4174147"/>
              </a:tblGrid>
              <a:tr h="354787">
                <a:tc>
                  <a:txBody>
                    <a:bodyPr/>
                    <a:lstStyle/>
                    <a:p>
                      <a:pPr algn="l"/>
                      <a:r>
                        <a:rPr lang="en-US" b="1" dirty="0">
                          <a:effectLst/>
                        </a:rPr>
                        <a:t>Feature</a:t>
                      </a:r>
                    </a:p>
                  </a:txBody>
                  <a:tcPr anchor="ctr">
                    <a:lnL>
                      <a:noFill/>
                    </a:lnL>
                    <a:lnR>
                      <a:noFill/>
                    </a:lnR>
                    <a:lnT>
                      <a:noFill/>
                    </a:lnT>
                    <a:lnB>
                      <a:noFill/>
                    </a:lnB>
                  </a:tcPr>
                </a:tc>
                <a:tc>
                  <a:txBody>
                    <a:bodyPr/>
                    <a:lstStyle/>
                    <a:p>
                      <a:pPr algn="l"/>
                      <a:r>
                        <a:rPr lang="en-US" dirty="0">
                          <a:effectLst/>
                        </a:rPr>
                        <a:t>Security Groups</a:t>
                      </a:r>
                    </a:p>
                  </a:txBody>
                  <a:tcPr anchor="ctr">
                    <a:lnL>
                      <a:noFill/>
                    </a:lnL>
                    <a:lnR>
                      <a:noFill/>
                    </a:lnR>
                    <a:lnT>
                      <a:noFill/>
                    </a:lnT>
                    <a:lnB>
                      <a:noFill/>
                    </a:lnB>
                  </a:tcPr>
                </a:tc>
                <a:tc>
                  <a:txBody>
                    <a:bodyPr/>
                    <a:lstStyle/>
                    <a:p>
                      <a:pPr algn="l"/>
                      <a:r>
                        <a:rPr lang="en-US" dirty="0">
                          <a:effectLst/>
                        </a:rPr>
                        <a:t>Network ACLs</a:t>
                      </a:r>
                    </a:p>
                  </a:txBody>
                  <a:tcPr anchor="ctr">
                    <a:lnL>
                      <a:noFill/>
                    </a:lnL>
                    <a:lnR>
                      <a:noFill/>
                    </a:lnR>
                    <a:lnT>
                      <a:noFill/>
                    </a:lnT>
                    <a:lnB>
                      <a:noFill/>
                    </a:lnB>
                  </a:tcPr>
                </a:tc>
              </a:tr>
              <a:tr h="354787">
                <a:tc>
                  <a:txBody>
                    <a:bodyPr/>
                    <a:lstStyle/>
                    <a:p>
                      <a:pPr algn="l"/>
                      <a:r>
                        <a:rPr lang="en-US" b="1">
                          <a:effectLst/>
                        </a:rPr>
                        <a:t>Scope</a:t>
                      </a:r>
                      <a:endParaRPr lang="en-US">
                        <a:effectLst/>
                      </a:endParaRPr>
                    </a:p>
                  </a:txBody>
                  <a:tcPr anchor="ctr">
                    <a:lnL>
                      <a:noFill/>
                    </a:lnL>
                    <a:lnR>
                      <a:noFill/>
                    </a:lnR>
                    <a:lnT>
                      <a:noFill/>
                    </a:lnT>
                    <a:lnB>
                      <a:noFill/>
                    </a:lnB>
                    <a:solidFill>
                      <a:srgbClr val="FFFFFF"/>
                    </a:solidFill>
                  </a:tcPr>
                </a:tc>
                <a:tc>
                  <a:txBody>
                    <a:bodyPr/>
                    <a:lstStyle/>
                    <a:p>
                      <a:pPr algn="l"/>
                      <a:r>
                        <a:rPr lang="en-US" b="1" dirty="0">
                          <a:effectLst/>
                        </a:rPr>
                        <a:t>Instance</a:t>
                      </a:r>
                      <a:r>
                        <a:rPr lang="en-US" dirty="0">
                          <a:effectLst/>
                        </a:rPr>
                        <a:t> </a:t>
                      </a:r>
                      <a:r>
                        <a:rPr lang="en-US" b="1" dirty="0">
                          <a:effectLst/>
                        </a:rPr>
                        <a:t>level</a:t>
                      </a:r>
                      <a:r>
                        <a:rPr lang="en-US" dirty="0">
                          <a:effectLst/>
                        </a:rPr>
                        <a:t> (attached to EC2 instances)</a:t>
                      </a:r>
                    </a:p>
                  </a:txBody>
                  <a:tcPr anchor="ctr">
                    <a:lnL>
                      <a:noFill/>
                    </a:lnL>
                    <a:lnR>
                      <a:noFill/>
                    </a:lnR>
                    <a:lnT>
                      <a:noFill/>
                    </a:lnT>
                    <a:lnB>
                      <a:noFill/>
                    </a:lnB>
                    <a:solidFill>
                      <a:srgbClr val="FFFFFF"/>
                    </a:solidFill>
                  </a:tcPr>
                </a:tc>
                <a:tc>
                  <a:txBody>
                    <a:bodyPr/>
                    <a:lstStyle/>
                    <a:p>
                      <a:pPr algn="l"/>
                      <a:r>
                        <a:rPr lang="en-US" b="1" dirty="0">
                          <a:effectLst/>
                        </a:rPr>
                        <a:t>Subnet</a:t>
                      </a:r>
                      <a:r>
                        <a:rPr lang="en-US" dirty="0">
                          <a:effectLst/>
                        </a:rPr>
                        <a:t> </a:t>
                      </a:r>
                      <a:r>
                        <a:rPr lang="en-US" b="1" dirty="0">
                          <a:effectLst/>
                        </a:rPr>
                        <a:t>level</a:t>
                      </a:r>
                      <a:r>
                        <a:rPr lang="en-US" dirty="0">
                          <a:effectLst/>
                        </a:rPr>
                        <a:t> (associated with subnets)</a:t>
                      </a:r>
                    </a:p>
                  </a:txBody>
                  <a:tcPr anchor="ctr">
                    <a:lnL>
                      <a:noFill/>
                    </a:lnL>
                    <a:lnR>
                      <a:noFill/>
                    </a:lnR>
                    <a:lnT>
                      <a:noFill/>
                    </a:lnT>
                    <a:lnB>
                      <a:noFill/>
                    </a:lnB>
                    <a:solidFill>
                      <a:srgbClr val="FFFFFF"/>
                    </a:solidFill>
                  </a:tcPr>
                </a:tc>
              </a:tr>
              <a:tr h="354787">
                <a:tc>
                  <a:txBody>
                    <a:bodyPr/>
                    <a:lstStyle/>
                    <a:p>
                      <a:pPr algn="l"/>
                      <a:r>
                        <a:rPr lang="en-US" b="1" dirty="0">
                          <a:effectLst/>
                        </a:rPr>
                        <a:t>State</a:t>
                      </a:r>
                      <a:endParaRPr lang="en-US" dirty="0">
                        <a:effectLst/>
                      </a:endParaRPr>
                    </a:p>
                  </a:txBody>
                  <a:tcPr anchor="ctr">
                    <a:lnL>
                      <a:noFill/>
                    </a:lnL>
                    <a:lnR>
                      <a:noFill/>
                    </a:lnR>
                    <a:lnT>
                      <a:noFill/>
                    </a:lnT>
                    <a:lnB>
                      <a:noFill/>
                    </a:lnB>
                    <a:solidFill>
                      <a:srgbClr val="FFFFFF"/>
                    </a:solidFill>
                  </a:tcPr>
                </a:tc>
                <a:tc>
                  <a:txBody>
                    <a:bodyPr/>
                    <a:lstStyle/>
                    <a:p>
                      <a:pPr algn="l"/>
                      <a:r>
                        <a:rPr lang="en-US" dirty="0" err="1">
                          <a:effectLst/>
                        </a:rPr>
                        <a:t>Stateful</a:t>
                      </a:r>
                      <a:r>
                        <a:rPr lang="en-US" dirty="0">
                          <a:effectLst/>
                        </a:rPr>
                        <a:t> (remembers state)</a:t>
                      </a:r>
                    </a:p>
                  </a:txBody>
                  <a:tcPr anchor="ctr">
                    <a:lnL>
                      <a:noFill/>
                    </a:lnL>
                    <a:lnR>
                      <a:noFill/>
                    </a:lnR>
                    <a:lnT>
                      <a:noFill/>
                    </a:lnT>
                    <a:lnB>
                      <a:noFill/>
                    </a:lnB>
                    <a:solidFill>
                      <a:srgbClr val="FFFFFF"/>
                    </a:solidFill>
                  </a:tcPr>
                </a:tc>
                <a:tc>
                  <a:txBody>
                    <a:bodyPr/>
                    <a:lstStyle/>
                    <a:p>
                      <a:pPr algn="l"/>
                      <a:r>
                        <a:rPr lang="en-US" dirty="0">
                          <a:effectLst/>
                        </a:rPr>
                        <a:t>Stateless (doesn't remember state)</a:t>
                      </a:r>
                    </a:p>
                  </a:txBody>
                  <a:tcPr anchor="ctr">
                    <a:lnL>
                      <a:noFill/>
                    </a:lnL>
                    <a:lnR>
                      <a:noFill/>
                    </a:lnR>
                    <a:lnT>
                      <a:noFill/>
                    </a:lnT>
                    <a:lnB>
                      <a:noFill/>
                    </a:lnB>
                    <a:solidFill>
                      <a:srgbClr val="FFFFFF"/>
                    </a:solidFill>
                  </a:tcPr>
                </a:tc>
              </a:tr>
              <a:tr h="354787">
                <a:tc>
                  <a:txBody>
                    <a:bodyPr/>
                    <a:lstStyle/>
                    <a:p>
                      <a:pPr algn="l"/>
                      <a:r>
                        <a:rPr lang="en-US" b="1" dirty="0">
                          <a:effectLst/>
                        </a:rPr>
                        <a:t>Rule types</a:t>
                      </a:r>
                      <a:endParaRPr lang="en-US" dirty="0">
                        <a:effectLst/>
                      </a:endParaRPr>
                    </a:p>
                  </a:txBody>
                  <a:tcPr anchor="ctr">
                    <a:lnL>
                      <a:noFill/>
                    </a:lnL>
                    <a:lnR>
                      <a:noFill/>
                    </a:lnR>
                    <a:lnT>
                      <a:noFill/>
                    </a:lnT>
                    <a:lnB>
                      <a:noFill/>
                    </a:lnB>
                    <a:solidFill>
                      <a:srgbClr val="FFFFFF"/>
                    </a:solidFill>
                  </a:tcPr>
                </a:tc>
                <a:tc>
                  <a:txBody>
                    <a:bodyPr/>
                    <a:lstStyle/>
                    <a:p>
                      <a:pPr algn="l"/>
                      <a:r>
                        <a:rPr lang="en-US">
                          <a:effectLst/>
                        </a:rPr>
                        <a:t>Only allow type rules</a:t>
                      </a:r>
                    </a:p>
                  </a:txBody>
                  <a:tcPr anchor="ctr">
                    <a:lnL>
                      <a:noFill/>
                    </a:lnL>
                    <a:lnR>
                      <a:noFill/>
                    </a:lnR>
                    <a:lnT>
                      <a:noFill/>
                    </a:lnT>
                    <a:lnB>
                      <a:noFill/>
                    </a:lnB>
                    <a:solidFill>
                      <a:srgbClr val="FFFFFF"/>
                    </a:solidFill>
                  </a:tcPr>
                </a:tc>
                <a:tc>
                  <a:txBody>
                    <a:bodyPr/>
                    <a:lstStyle/>
                    <a:p>
                      <a:pPr algn="l"/>
                      <a:r>
                        <a:rPr lang="en-US" dirty="0">
                          <a:effectLst/>
                        </a:rPr>
                        <a:t>Both allow and deny type rules</a:t>
                      </a:r>
                    </a:p>
                  </a:txBody>
                  <a:tcPr anchor="ctr">
                    <a:lnL>
                      <a:noFill/>
                    </a:lnL>
                    <a:lnR>
                      <a:noFill/>
                    </a:lnR>
                    <a:lnT>
                      <a:noFill/>
                    </a:lnT>
                    <a:lnB>
                      <a:noFill/>
                    </a:lnB>
                    <a:solidFill>
                      <a:srgbClr val="FFFFFF"/>
                    </a:solidFill>
                  </a:tcPr>
                </a:tc>
              </a:tr>
              <a:tr h="620878">
                <a:tc>
                  <a:txBody>
                    <a:bodyPr/>
                    <a:lstStyle/>
                    <a:p>
                      <a:pPr algn="l"/>
                      <a:r>
                        <a:rPr lang="en-US" b="1" dirty="0">
                          <a:effectLst/>
                        </a:rPr>
                        <a:t>Return traffic</a:t>
                      </a:r>
                      <a:endParaRPr lang="en-US" dirty="0">
                        <a:effectLst/>
                      </a:endParaRPr>
                    </a:p>
                  </a:txBody>
                  <a:tcPr anchor="ctr">
                    <a:lnL>
                      <a:noFill/>
                    </a:lnL>
                    <a:lnR>
                      <a:noFill/>
                    </a:lnR>
                    <a:lnT>
                      <a:noFill/>
                    </a:lnT>
                    <a:lnB>
                      <a:noFill/>
                    </a:lnB>
                    <a:solidFill>
                      <a:srgbClr val="FFFFFF"/>
                    </a:solidFill>
                  </a:tcPr>
                </a:tc>
                <a:tc>
                  <a:txBody>
                    <a:bodyPr/>
                    <a:lstStyle/>
                    <a:p>
                      <a:pPr algn="l"/>
                      <a:r>
                        <a:rPr lang="en-US">
                          <a:effectLst/>
                        </a:rPr>
                        <a:t>Return traffic is automatically allowed if inbound traffic is allowed</a:t>
                      </a:r>
                    </a:p>
                  </a:txBody>
                  <a:tcPr anchor="ctr">
                    <a:lnL>
                      <a:noFill/>
                    </a:lnL>
                    <a:lnR>
                      <a:noFill/>
                    </a:lnR>
                    <a:lnT>
                      <a:noFill/>
                    </a:lnT>
                    <a:lnB>
                      <a:noFill/>
                    </a:lnB>
                    <a:solidFill>
                      <a:srgbClr val="FFFFFF"/>
                    </a:solidFill>
                  </a:tcPr>
                </a:tc>
                <a:tc>
                  <a:txBody>
                    <a:bodyPr/>
                    <a:lstStyle/>
                    <a:p>
                      <a:pPr algn="l"/>
                      <a:r>
                        <a:rPr lang="en-US">
                          <a:effectLst/>
                        </a:rPr>
                        <a:t>Return traffic must be implicitly allowed in both directions</a:t>
                      </a:r>
                    </a:p>
                  </a:txBody>
                  <a:tcPr anchor="ctr">
                    <a:lnL>
                      <a:noFill/>
                    </a:lnL>
                    <a:lnR>
                      <a:noFill/>
                    </a:lnR>
                    <a:lnT>
                      <a:noFill/>
                    </a:lnT>
                    <a:lnB>
                      <a:noFill/>
                    </a:lnB>
                    <a:solidFill>
                      <a:srgbClr val="FFFFFF"/>
                    </a:solidFill>
                  </a:tcPr>
                </a:tc>
              </a:tr>
              <a:tr h="620878">
                <a:tc>
                  <a:txBody>
                    <a:bodyPr/>
                    <a:lstStyle/>
                    <a:p>
                      <a:pPr algn="l"/>
                      <a:r>
                        <a:rPr lang="en-US" b="1">
                          <a:effectLst/>
                        </a:rPr>
                        <a:t>Uses</a:t>
                      </a:r>
                      <a:endParaRPr lang="en-US">
                        <a:effectLst/>
                      </a:endParaRPr>
                    </a:p>
                  </a:txBody>
                  <a:tcPr anchor="ctr">
                    <a:lnL>
                      <a:noFill/>
                    </a:lnL>
                    <a:lnR>
                      <a:noFill/>
                    </a:lnR>
                    <a:lnT>
                      <a:noFill/>
                    </a:lnT>
                    <a:lnB>
                      <a:noFill/>
                    </a:lnB>
                    <a:solidFill>
                      <a:srgbClr val="FFFFFF"/>
                    </a:solidFill>
                  </a:tcPr>
                </a:tc>
                <a:tc>
                  <a:txBody>
                    <a:bodyPr/>
                    <a:lstStyle/>
                    <a:p>
                      <a:pPr algn="l"/>
                      <a:r>
                        <a:rPr lang="en-US" dirty="0">
                          <a:effectLst/>
                        </a:rPr>
                        <a:t>Fine-grained control of traffic for individual EC2 instances</a:t>
                      </a:r>
                    </a:p>
                  </a:txBody>
                  <a:tcPr anchor="ctr">
                    <a:lnL>
                      <a:noFill/>
                    </a:lnL>
                    <a:lnR>
                      <a:noFill/>
                    </a:lnR>
                    <a:lnT>
                      <a:noFill/>
                    </a:lnT>
                    <a:lnB>
                      <a:noFill/>
                    </a:lnB>
                    <a:solidFill>
                      <a:srgbClr val="FFFFFF"/>
                    </a:solidFill>
                  </a:tcPr>
                </a:tc>
                <a:tc>
                  <a:txBody>
                    <a:bodyPr/>
                    <a:lstStyle/>
                    <a:p>
                      <a:pPr algn="l"/>
                      <a:r>
                        <a:rPr lang="en-US" dirty="0">
                          <a:effectLst/>
                        </a:rPr>
                        <a:t>Broad control of traffic in and out of subnets</a:t>
                      </a:r>
                    </a:p>
                  </a:txBody>
                  <a:tcPr anchor="ctr">
                    <a:lnL>
                      <a:noFill/>
                    </a:lnL>
                    <a:lnR>
                      <a:noFill/>
                    </a:lnR>
                    <a:lnT>
                      <a:noFill/>
                    </a:lnT>
                    <a:lnB>
                      <a:noFill/>
                    </a:lnB>
                    <a:solidFill>
                      <a:srgbClr val="FFFFFF"/>
                    </a:solidFill>
                  </a:tcPr>
                </a:tc>
              </a:tr>
            </a:tbl>
          </a:graphicData>
        </a:graphic>
      </p:graphicFrame>
    </p:spTree>
    <p:extLst>
      <p:ext uri="{BB962C8B-B14F-4D97-AF65-F5344CB8AC3E}">
        <p14:creationId xmlns:p14="http://schemas.microsoft.com/office/powerpoint/2010/main" val="3543298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Remember the AWS Shared Responsibility Model? </a:t>
            </a:r>
          </a:p>
          <a:p>
            <a:r>
              <a:rPr lang="en-US" dirty="0" smtClean="0"/>
              <a:t>When it comes to securing the subnets and resources in your VPC with network ACLs and security groups, that is your responsibility. </a:t>
            </a:r>
          </a:p>
          <a:p>
            <a:r>
              <a:rPr lang="en-US" dirty="0" smtClean="0"/>
              <a:t>These components make up networking traffic protection and are critical defenses in protecting your applications </a:t>
            </a:r>
            <a:r>
              <a:rPr lang="en-US" i="1" dirty="0" smtClean="0"/>
              <a:t>IN</a:t>
            </a:r>
            <a:r>
              <a:rPr lang="en-US" dirty="0" smtClean="0"/>
              <a:t> the cloud.</a:t>
            </a:r>
            <a:endParaRPr lang="en-US" dirty="0"/>
          </a:p>
        </p:txBody>
      </p:sp>
    </p:spTree>
    <p:extLst>
      <p:ext uri="{BB962C8B-B14F-4D97-AF65-F5344CB8AC3E}">
        <p14:creationId xmlns:p14="http://schemas.microsoft.com/office/powerpoint/2010/main" val="353404452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AWS Shared Responsibility Model</a:t>
            </a:r>
            <a:endParaRPr lang="en-US" dirty="0"/>
          </a:p>
        </p:txBody>
      </p:sp>
      <p:pic>
        <p:nvPicPr>
          <p:cNvPr id="4" name="Content Placeholder 3"/>
          <p:cNvPicPr>
            <a:picLocks noGrp="1" noChangeAspect="1"/>
          </p:cNvPicPr>
          <p:nvPr>
            <p:ph idx="1"/>
          </p:nvPr>
        </p:nvPicPr>
        <p:blipFill>
          <a:blip r:embed="rId2"/>
          <a:stretch>
            <a:fillRect/>
          </a:stretch>
        </p:blipFill>
        <p:spPr>
          <a:xfrm>
            <a:off x="838200" y="2039112"/>
            <a:ext cx="7988600" cy="4457891"/>
          </a:xfrm>
          <a:prstGeom prst="rect">
            <a:avLst/>
          </a:prstGeom>
        </p:spPr>
      </p:pic>
    </p:spTree>
    <p:extLst>
      <p:ext uri="{BB962C8B-B14F-4D97-AF65-F5344CB8AC3E}">
        <p14:creationId xmlns:p14="http://schemas.microsoft.com/office/powerpoint/2010/main" val="1117307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b="1" dirty="0" smtClean="0"/>
              <a:t>Amazon Virtual Private Cloud (Amazon VPC)</a:t>
            </a:r>
            <a:endParaRPr lang="en-US" dirty="0"/>
          </a:p>
        </p:txBody>
      </p:sp>
      <p:sp>
        <p:nvSpPr>
          <p:cNvPr id="3" name="Content Placeholder 2"/>
          <p:cNvSpPr>
            <a:spLocks noGrp="1"/>
          </p:cNvSpPr>
          <p:nvPr>
            <p:ph idx="1"/>
          </p:nvPr>
        </p:nvSpPr>
        <p:spPr/>
        <p:txBody>
          <a:bodyPr/>
          <a:lstStyle/>
          <a:p>
            <a:r>
              <a:rPr lang="en-US" dirty="0" smtClean="0">
                <a:effectLst/>
              </a:rPr>
              <a:t>An Amazon VPC lets you provision a logically isolated section of the AWS Cloud where you can launch AWS resources in a virtual network that you define.</a:t>
            </a:r>
          </a:p>
          <a:p>
            <a:endParaRPr lang="en-US" dirty="0"/>
          </a:p>
        </p:txBody>
      </p:sp>
      <p:pic>
        <p:nvPicPr>
          <p:cNvPr id="4" name="Picture 3"/>
          <p:cNvPicPr>
            <a:picLocks noChangeAspect="1"/>
          </p:cNvPicPr>
          <p:nvPr/>
        </p:nvPicPr>
        <p:blipFill>
          <a:blip r:embed="rId2"/>
          <a:stretch>
            <a:fillRect/>
          </a:stretch>
        </p:blipFill>
        <p:spPr>
          <a:xfrm>
            <a:off x="2899601" y="3266183"/>
            <a:ext cx="6628448" cy="3350644"/>
          </a:xfrm>
          <a:prstGeom prst="rect">
            <a:avLst/>
          </a:prstGeom>
        </p:spPr>
      </p:pic>
    </p:spTree>
    <p:extLst>
      <p:ext uri="{BB962C8B-B14F-4D97-AF65-F5344CB8AC3E}">
        <p14:creationId xmlns:p14="http://schemas.microsoft.com/office/powerpoint/2010/main" val="30144793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80816" y="2623693"/>
            <a:ext cx="4831080" cy="1325563"/>
          </a:xfrm>
        </p:spPr>
        <p:txBody>
          <a:bodyPr/>
          <a:lstStyle/>
          <a:p>
            <a:r>
              <a:rPr lang="en-US" b="1" dirty="0" smtClean="0"/>
              <a:t>Amazon VPC Demo</a:t>
            </a:r>
            <a:endParaRPr lang="en-US" dirty="0"/>
          </a:p>
        </p:txBody>
      </p:sp>
    </p:spTree>
    <p:extLst>
      <p:ext uri="{BB962C8B-B14F-4D97-AF65-F5344CB8AC3E}">
        <p14:creationId xmlns:p14="http://schemas.microsoft.com/office/powerpoint/2010/main" val="21712111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 this lesson, you will </a:t>
            </a:r>
            <a:r>
              <a:rPr lang="en-US" b="1" dirty="0" smtClean="0"/>
              <a:t>learn:</a:t>
            </a:r>
            <a:endParaRPr lang="en-US" dirty="0"/>
          </a:p>
        </p:txBody>
      </p:sp>
      <p:sp>
        <p:nvSpPr>
          <p:cNvPr id="3" name="Content Placeholder 2"/>
          <p:cNvSpPr>
            <a:spLocks noGrp="1"/>
          </p:cNvSpPr>
          <p:nvPr>
            <p:ph idx="1"/>
          </p:nvPr>
        </p:nvSpPr>
        <p:spPr/>
        <p:txBody>
          <a:bodyPr/>
          <a:lstStyle/>
          <a:p>
            <a:r>
              <a:rPr lang="en-US" dirty="0" smtClean="0">
                <a:effectLst/>
              </a:rPr>
              <a:t>Navigate in the AWS Management Console.</a:t>
            </a:r>
          </a:p>
          <a:p>
            <a:r>
              <a:rPr lang="en-US" dirty="0" smtClean="0">
                <a:effectLst/>
              </a:rPr>
              <a:t>Review the steps to create a VPC.</a:t>
            </a:r>
          </a:p>
          <a:p>
            <a:r>
              <a:rPr lang="en-US" dirty="0" smtClean="0">
                <a:effectLst/>
              </a:rPr>
              <a:t>Create both public and private subnets.</a:t>
            </a:r>
          </a:p>
          <a:p>
            <a:r>
              <a:rPr lang="en-US" dirty="0" smtClean="0">
                <a:effectLst/>
              </a:rPr>
              <a:t>Create and attach an internet gateway.</a:t>
            </a:r>
          </a:p>
          <a:p>
            <a:r>
              <a:rPr lang="en-US" dirty="0" smtClean="0">
                <a:effectLst/>
              </a:rPr>
              <a:t>Create a route table, add routes, and associate public subnets.</a:t>
            </a:r>
          </a:p>
          <a:p>
            <a:endParaRPr lang="en-US" dirty="0"/>
          </a:p>
        </p:txBody>
      </p:sp>
    </p:spTree>
    <p:extLst>
      <p:ext uri="{BB962C8B-B14F-4D97-AF65-F5344CB8AC3E}">
        <p14:creationId xmlns:p14="http://schemas.microsoft.com/office/powerpoint/2010/main" val="31160339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Building an Amazon VPC in the AWS </a:t>
            </a:r>
            <a:r>
              <a:rPr lang="en-US" b="1" dirty="0" smtClean="0"/>
              <a:t>Cloud</a:t>
            </a:r>
            <a:endParaRPr lang="en-US" dirty="0"/>
          </a:p>
        </p:txBody>
      </p:sp>
      <p:sp>
        <p:nvSpPr>
          <p:cNvPr id="3" name="Content Placeholder 2"/>
          <p:cNvSpPr>
            <a:spLocks noGrp="1"/>
          </p:cNvSpPr>
          <p:nvPr>
            <p:ph idx="1"/>
          </p:nvPr>
        </p:nvSpPr>
        <p:spPr/>
        <p:txBody>
          <a:bodyPr/>
          <a:lstStyle/>
          <a:p>
            <a:r>
              <a:rPr lang="en-US" b="1" dirty="0"/>
              <a:t>Core components covered in this </a:t>
            </a:r>
            <a:r>
              <a:rPr lang="en-US" b="1" dirty="0" smtClean="0"/>
              <a:t>demonstration</a:t>
            </a:r>
          </a:p>
          <a:p>
            <a:pPr lvl="1"/>
            <a:r>
              <a:rPr lang="en-US" b="1" dirty="0" smtClean="0"/>
              <a:t>Create the Amazon VPC</a:t>
            </a:r>
          </a:p>
          <a:p>
            <a:pPr lvl="2"/>
            <a:r>
              <a:rPr lang="en-US" dirty="0" smtClean="0">
                <a:effectLst/>
              </a:rPr>
              <a:t>Before you can create resources in the AWS Cloud, the first step is to create your own Amazon VPC.  You will also specify the Region best located for your resources.</a:t>
            </a:r>
            <a:endParaRPr lang="en-US" b="1" dirty="0" smtClean="0"/>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37478" y="3457526"/>
            <a:ext cx="5349602" cy="3107865"/>
          </a:xfrm>
          <a:prstGeom prst="rect">
            <a:avLst/>
          </a:prstGeom>
        </p:spPr>
      </p:pic>
    </p:spTree>
    <p:extLst>
      <p:ext uri="{BB962C8B-B14F-4D97-AF65-F5344CB8AC3E}">
        <p14:creationId xmlns:p14="http://schemas.microsoft.com/office/powerpoint/2010/main" val="10766979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Building an Amazon VPC in the AWS </a:t>
            </a:r>
            <a:r>
              <a:rPr lang="en-US" b="1" dirty="0" smtClean="0"/>
              <a:t>Cloud</a:t>
            </a:r>
            <a:endParaRPr lang="en-US" dirty="0"/>
          </a:p>
        </p:txBody>
      </p:sp>
      <p:sp>
        <p:nvSpPr>
          <p:cNvPr id="3" name="Content Placeholder 2"/>
          <p:cNvSpPr>
            <a:spLocks noGrp="1"/>
          </p:cNvSpPr>
          <p:nvPr>
            <p:ph idx="1"/>
          </p:nvPr>
        </p:nvSpPr>
        <p:spPr/>
        <p:txBody>
          <a:bodyPr/>
          <a:lstStyle/>
          <a:p>
            <a:r>
              <a:rPr lang="en-US" b="1" dirty="0" smtClean="0"/>
              <a:t>Create the subnets</a:t>
            </a:r>
          </a:p>
          <a:p>
            <a:pPr lvl="1"/>
            <a:r>
              <a:rPr lang="en-US" dirty="0" smtClean="0">
                <a:effectLst/>
              </a:rPr>
              <a:t>You will create two public and private subnets across two availability zones. This is a best practice to achieve high availability.</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54597" y="3228926"/>
            <a:ext cx="5680135" cy="3299889"/>
          </a:xfrm>
          <a:prstGeom prst="rect">
            <a:avLst/>
          </a:prstGeom>
        </p:spPr>
      </p:pic>
    </p:spTree>
    <p:extLst>
      <p:ext uri="{BB962C8B-B14F-4D97-AF65-F5344CB8AC3E}">
        <p14:creationId xmlns:p14="http://schemas.microsoft.com/office/powerpoint/2010/main" val="7571971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b="1" dirty="0" smtClean="0"/>
              <a:t>Create an internet gateway and route traffic</a:t>
            </a:r>
          </a:p>
          <a:p>
            <a:pPr lvl="1"/>
            <a:r>
              <a:rPr lang="en-US" dirty="0" smtClean="0">
                <a:effectLst/>
              </a:rPr>
              <a:t>Without an internet gateway, your users can't get to your resources. </a:t>
            </a:r>
          </a:p>
          <a:p>
            <a:pPr lvl="1"/>
            <a:r>
              <a:rPr lang="en-US" dirty="0" smtClean="0">
                <a:effectLst/>
              </a:rPr>
              <a:t>First, you create the internet gateway. Then, you create route tables to route traffic to allow internet traffic in and local traffic out.</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43118" y="3579171"/>
            <a:ext cx="6032004" cy="3141669"/>
          </a:xfrm>
          <a:prstGeom prst="rect">
            <a:avLst/>
          </a:prstGeom>
        </p:spPr>
      </p:pic>
    </p:spTree>
    <p:extLst>
      <p:ext uri="{BB962C8B-B14F-4D97-AF65-F5344CB8AC3E}">
        <p14:creationId xmlns:p14="http://schemas.microsoft.com/office/powerpoint/2010/main" val="284901618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70504" y="2760853"/>
            <a:ext cx="4474464" cy="1325563"/>
          </a:xfrm>
        </p:spPr>
        <p:txBody>
          <a:bodyPr/>
          <a:lstStyle/>
          <a:p>
            <a:r>
              <a:rPr lang="en-US" b="1" dirty="0" smtClean="0"/>
              <a:t>Global Networking</a:t>
            </a:r>
            <a:endParaRPr lang="en-US" dirty="0"/>
          </a:p>
        </p:txBody>
      </p:sp>
    </p:spTree>
    <p:extLst>
      <p:ext uri="{BB962C8B-B14F-4D97-AF65-F5344CB8AC3E}">
        <p14:creationId xmlns:p14="http://schemas.microsoft.com/office/powerpoint/2010/main" val="78334943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 this lesson, you will </a:t>
            </a:r>
            <a:r>
              <a:rPr lang="en-US" b="1" dirty="0" smtClean="0"/>
              <a:t>learn:</a:t>
            </a:r>
            <a:endParaRPr lang="en-US" dirty="0"/>
          </a:p>
        </p:txBody>
      </p:sp>
      <p:sp>
        <p:nvSpPr>
          <p:cNvPr id="3" name="Content Placeholder 2"/>
          <p:cNvSpPr>
            <a:spLocks noGrp="1"/>
          </p:cNvSpPr>
          <p:nvPr>
            <p:ph idx="1"/>
          </p:nvPr>
        </p:nvSpPr>
        <p:spPr/>
        <p:txBody>
          <a:bodyPr/>
          <a:lstStyle/>
          <a:p>
            <a:r>
              <a:rPr lang="en-US" dirty="0" smtClean="0">
                <a:effectLst/>
              </a:rPr>
              <a:t>Define what </a:t>
            </a:r>
            <a:r>
              <a:rPr lang="en-US" b="1" dirty="0" smtClean="0">
                <a:effectLst/>
              </a:rPr>
              <a:t>Domain Name System </a:t>
            </a:r>
            <a:r>
              <a:rPr lang="en-US" dirty="0" smtClean="0">
                <a:effectLst/>
              </a:rPr>
              <a:t>(DNS) is and what it does.</a:t>
            </a:r>
          </a:p>
          <a:p>
            <a:r>
              <a:rPr lang="en-US" dirty="0" smtClean="0">
                <a:effectLst/>
              </a:rPr>
              <a:t>Describe benefits and use cases of </a:t>
            </a:r>
            <a:r>
              <a:rPr lang="en-US" b="1" dirty="0" smtClean="0">
                <a:effectLst/>
              </a:rPr>
              <a:t>Amazon Route 53</a:t>
            </a:r>
            <a:r>
              <a:rPr lang="en-US" dirty="0" smtClean="0">
                <a:effectLst/>
              </a:rPr>
              <a:t>.</a:t>
            </a:r>
          </a:p>
          <a:p>
            <a:r>
              <a:rPr lang="en-US" dirty="0" smtClean="0">
                <a:effectLst/>
              </a:rPr>
              <a:t>Describe benefits and use cases of </a:t>
            </a:r>
            <a:r>
              <a:rPr lang="en-US" b="1" dirty="0" smtClean="0">
                <a:effectLst/>
              </a:rPr>
              <a:t>Amazon </a:t>
            </a:r>
            <a:r>
              <a:rPr lang="en-US" b="1" dirty="0" err="1" smtClean="0">
                <a:effectLst/>
              </a:rPr>
              <a:t>CloudFront</a:t>
            </a:r>
            <a:r>
              <a:rPr lang="en-US" dirty="0" smtClean="0">
                <a:effectLst/>
              </a:rPr>
              <a:t>.</a:t>
            </a:r>
          </a:p>
          <a:p>
            <a:endParaRPr lang="en-US" dirty="0"/>
          </a:p>
        </p:txBody>
      </p:sp>
    </p:spTree>
    <p:extLst>
      <p:ext uri="{BB962C8B-B14F-4D97-AF65-F5344CB8AC3E}">
        <p14:creationId xmlns:p14="http://schemas.microsoft.com/office/powerpoint/2010/main" val="218936077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Global networking</a:t>
            </a:r>
            <a:endParaRPr lang="en-US" dirty="0"/>
          </a:p>
        </p:txBody>
      </p:sp>
      <p:sp>
        <p:nvSpPr>
          <p:cNvPr id="3" name="Content Placeholder 2"/>
          <p:cNvSpPr>
            <a:spLocks noGrp="1"/>
          </p:cNvSpPr>
          <p:nvPr>
            <p:ph idx="1"/>
          </p:nvPr>
        </p:nvSpPr>
        <p:spPr/>
        <p:txBody>
          <a:bodyPr/>
          <a:lstStyle/>
          <a:p>
            <a:r>
              <a:rPr lang="en-US" dirty="0"/>
              <a:t>You touched on Edge Locations briefly in an earlier lesson</a:t>
            </a:r>
            <a:r>
              <a:rPr lang="en-US" dirty="0" smtClean="0"/>
              <a:t>.</a:t>
            </a:r>
          </a:p>
          <a:p>
            <a:r>
              <a:rPr lang="en-US" dirty="0" smtClean="0"/>
              <a:t> </a:t>
            </a:r>
            <a:r>
              <a:rPr lang="en-US" dirty="0"/>
              <a:t>Now you will explore three Edge networking services in more detail. </a:t>
            </a:r>
            <a:endParaRPr lang="en-US" dirty="0" smtClean="0"/>
          </a:p>
          <a:p>
            <a:r>
              <a:rPr lang="en-US" dirty="0" smtClean="0"/>
              <a:t>You </a:t>
            </a:r>
            <a:r>
              <a:rPr lang="en-US" dirty="0"/>
              <a:t>will identify what edge networking is, why it's important, and learn three AWS Edge services. </a:t>
            </a:r>
            <a:endParaRPr lang="en-US" dirty="0" smtClean="0"/>
          </a:p>
          <a:p>
            <a:r>
              <a:rPr lang="en-US" dirty="0" smtClean="0"/>
              <a:t>You </a:t>
            </a:r>
            <a:r>
              <a:rPr lang="en-US" dirty="0"/>
              <a:t>will cover what they do, the benefits, and how some of them work together.</a:t>
            </a:r>
          </a:p>
        </p:txBody>
      </p:sp>
      <p:pic>
        <p:nvPicPr>
          <p:cNvPr id="4" name="Picture 3"/>
          <p:cNvPicPr>
            <a:picLocks noChangeAspect="1"/>
          </p:cNvPicPr>
          <p:nvPr/>
        </p:nvPicPr>
        <p:blipFill>
          <a:blip r:embed="rId2"/>
          <a:stretch>
            <a:fillRect/>
          </a:stretch>
        </p:blipFill>
        <p:spPr>
          <a:xfrm>
            <a:off x="10168128" y="320035"/>
            <a:ext cx="1345120" cy="1505590"/>
          </a:xfrm>
          <a:prstGeom prst="rect">
            <a:avLst/>
          </a:prstGeom>
        </p:spPr>
      </p:pic>
    </p:spTree>
    <p:extLst>
      <p:ext uri="{BB962C8B-B14F-4D97-AF65-F5344CB8AC3E}">
        <p14:creationId xmlns:p14="http://schemas.microsoft.com/office/powerpoint/2010/main" val="131749290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Edge networking </a:t>
            </a:r>
            <a:r>
              <a:rPr lang="en-US" b="1" dirty="0" smtClean="0"/>
              <a:t>services</a:t>
            </a:r>
            <a:endParaRPr lang="en-US" dirty="0"/>
          </a:p>
        </p:txBody>
      </p:sp>
      <p:sp>
        <p:nvSpPr>
          <p:cNvPr id="3" name="Content Placeholder 2"/>
          <p:cNvSpPr>
            <a:spLocks noGrp="1"/>
          </p:cNvSpPr>
          <p:nvPr>
            <p:ph idx="1"/>
          </p:nvPr>
        </p:nvSpPr>
        <p:spPr/>
        <p:txBody>
          <a:bodyPr>
            <a:normAutofit/>
          </a:bodyPr>
          <a:lstStyle/>
          <a:p>
            <a:r>
              <a:rPr lang="en-US" b="1" dirty="0"/>
              <a:t>Secure and speedy networking for user-facing application data</a:t>
            </a:r>
            <a:endParaRPr lang="en-US" dirty="0" smtClean="0">
              <a:effectLst/>
            </a:endParaRPr>
          </a:p>
          <a:p>
            <a:pPr lvl="1"/>
            <a:r>
              <a:rPr lang="en-US" dirty="0"/>
              <a:t>Edge networking is the process of bringing information storage and computing abilities closer to the devices that produce that information and the users who consume it. </a:t>
            </a:r>
            <a:endParaRPr lang="en-US" dirty="0" smtClean="0"/>
          </a:p>
          <a:p>
            <a:pPr lvl="1"/>
            <a:r>
              <a:rPr lang="en-US" dirty="0" smtClean="0"/>
              <a:t>Edge </a:t>
            </a:r>
            <a:r>
              <a:rPr lang="en-US" dirty="0"/>
              <a:t>computing is important because organizations often need lower latency access to their data and content. </a:t>
            </a:r>
            <a:endParaRPr lang="en-US" dirty="0" smtClean="0"/>
          </a:p>
          <a:p>
            <a:pPr lvl="1"/>
            <a:r>
              <a:rPr lang="en-US" dirty="0" smtClean="0"/>
              <a:t>By </a:t>
            </a:r>
            <a:r>
              <a:rPr lang="en-US" dirty="0"/>
              <a:t>performing tasks or caching data locally or closer to users, organizations can deliver faster, more responsive experiences while maintaining better control over their infrastructure. </a:t>
            </a:r>
            <a:endParaRPr lang="en-US" dirty="0" smtClean="0"/>
          </a:p>
          <a:p>
            <a:pPr lvl="1"/>
            <a:r>
              <a:rPr lang="en-US" dirty="0" smtClean="0"/>
              <a:t>There </a:t>
            </a:r>
            <a:r>
              <a:rPr lang="en-US" dirty="0"/>
              <a:t>are also many different services that are hosted on the edge, like the </a:t>
            </a:r>
            <a:r>
              <a:rPr lang="en-US" b="1" dirty="0"/>
              <a:t>DNS service</a:t>
            </a:r>
            <a:r>
              <a:rPr lang="en-US" dirty="0"/>
              <a:t>, </a:t>
            </a:r>
            <a:r>
              <a:rPr lang="en-US" b="1" dirty="0"/>
              <a:t>Amazon Route 53</a:t>
            </a:r>
            <a:r>
              <a:rPr lang="en-US" dirty="0"/>
              <a:t>.</a:t>
            </a:r>
          </a:p>
        </p:txBody>
      </p:sp>
    </p:spTree>
    <p:extLst>
      <p:ext uri="{BB962C8B-B14F-4D97-AF65-F5344CB8AC3E}">
        <p14:creationId xmlns:p14="http://schemas.microsoft.com/office/powerpoint/2010/main" val="23873142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Translating domain names to IP addresses with DNS</a:t>
            </a:r>
            <a:endParaRPr lang="en-US" dirty="0"/>
          </a:p>
        </p:txBody>
      </p:sp>
      <p:sp>
        <p:nvSpPr>
          <p:cNvPr id="3" name="Content Placeholder 2"/>
          <p:cNvSpPr>
            <a:spLocks noGrp="1"/>
          </p:cNvSpPr>
          <p:nvPr>
            <p:ph idx="1"/>
          </p:nvPr>
        </p:nvSpPr>
        <p:spPr/>
        <p:txBody>
          <a:bodyPr>
            <a:normAutofit/>
          </a:bodyPr>
          <a:lstStyle/>
          <a:p>
            <a:r>
              <a:rPr lang="en-US" dirty="0" smtClean="0">
                <a:effectLst/>
              </a:rPr>
              <a:t>Suppose that </a:t>
            </a:r>
            <a:r>
              <a:rPr lang="en-US" dirty="0" err="1" smtClean="0">
                <a:effectLst/>
              </a:rPr>
              <a:t>AnyCompany</a:t>
            </a:r>
            <a:r>
              <a:rPr lang="en-US" dirty="0" smtClean="0">
                <a:effectLst/>
              </a:rPr>
              <a:t> has a website hosted in the AWS Cloud. </a:t>
            </a:r>
          </a:p>
          <a:p>
            <a:r>
              <a:rPr lang="en-US" dirty="0" smtClean="0">
                <a:effectLst/>
              </a:rPr>
              <a:t>Customers enter the web address into their browser and they are able to access the website. </a:t>
            </a:r>
          </a:p>
          <a:p>
            <a:r>
              <a:rPr lang="en-US" dirty="0" smtClean="0">
                <a:effectLst/>
              </a:rPr>
              <a:t>This happens because of </a:t>
            </a:r>
            <a:r>
              <a:rPr lang="en-US" b="1" dirty="0" smtClean="0">
                <a:effectLst/>
              </a:rPr>
              <a:t>DNS resolution</a:t>
            </a:r>
            <a:r>
              <a:rPr lang="en-US" dirty="0" smtClean="0">
                <a:effectLst/>
              </a:rPr>
              <a:t>. </a:t>
            </a:r>
          </a:p>
          <a:p>
            <a:r>
              <a:rPr lang="en-US" dirty="0" smtClean="0">
                <a:effectLst/>
              </a:rPr>
              <a:t>DNS resolution involves a customer DNS resolver communicating with a company DNS server.</a:t>
            </a:r>
          </a:p>
          <a:p>
            <a:r>
              <a:rPr lang="en-US" dirty="0" smtClean="0">
                <a:effectLst/>
              </a:rPr>
              <a:t>You can think of DNS as being the phone book of the internet. </a:t>
            </a:r>
          </a:p>
          <a:p>
            <a:r>
              <a:rPr lang="en-US" dirty="0" smtClean="0">
                <a:effectLst/>
              </a:rPr>
              <a:t>DNS resolution is the process of translating a domain name to an IP address.</a:t>
            </a:r>
          </a:p>
        </p:txBody>
      </p:sp>
    </p:spTree>
    <p:extLst>
      <p:ext uri="{BB962C8B-B14F-4D97-AF65-F5344CB8AC3E}">
        <p14:creationId xmlns:p14="http://schemas.microsoft.com/office/powerpoint/2010/main" val="3115435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Subnet</a:t>
            </a:r>
            <a:endParaRPr lang="en-US" dirty="0"/>
          </a:p>
        </p:txBody>
      </p:sp>
      <p:sp>
        <p:nvSpPr>
          <p:cNvPr id="3" name="Content Placeholder 2"/>
          <p:cNvSpPr>
            <a:spLocks noGrp="1"/>
          </p:cNvSpPr>
          <p:nvPr>
            <p:ph idx="1"/>
          </p:nvPr>
        </p:nvSpPr>
        <p:spPr/>
        <p:txBody>
          <a:bodyPr/>
          <a:lstStyle/>
          <a:p>
            <a:r>
              <a:rPr lang="en-US" dirty="0" smtClean="0">
                <a:effectLst/>
              </a:rPr>
              <a:t>Subnets are used to organize your resources and can be made publicly or privately accessible.</a:t>
            </a:r>
          </a:p>
          <a:p>
            <a:r>
              <a:rPr lang="en-US" dirty="0" smtClean="0">
                <a:effectLst/>
              </a:rPr>
              <a:t> A private subnet is commonly used to contain resources like a database storing customer or transactional information. </a:t>
            </a:r>
          </a:p>
          <a:p>
            <a:r>
              <a:rPr lang="en-US" dirty="0" smtClean="0">
                <a:effectLst/>
              </a:rPr>
              <a:t>A public subnet is commonly used for resources like a customer-facing website.</a:t>
            </a:r>
            <a:endParaRPr lang="en-US" dirty="0"/>
          </a:p>
        </p:txBody>
      </p:sp>
      <p:pic>
        <p:nvPicPr>
          <p:cNvPr id="4" name="Picture 3"/>
          <p:cNvPicPr>
            <a:picLocks noChangeAspect="1"/>
          </p:cNvPicPr>
          <p:nvPr/>
        </p:nvPicPr>
        <p:blipFill>
          <a:blip r:embed="rId2"/>
          <a:stretch>
            <a:fillRect/>
          </a:stretch>
        </p:blipFill>
        <p:spPr>
          <a:xfrm>
            <a:off x="5409057" y="4292426"/>
            <a:ext cx="5024247" cy="2388789"/>
          </a:xfrm>
          <a:prstGeom prst="rect">
            <a:avLst/>
          </a:prstGeom>
        </p:spPr>
      </p:pic>
    </p:spTree>
    <p:extLst>
      <p:ext uri="{BB962C8B-B14F-4D97-AF65-F5344CB8AC3E}">
        <p14:creationId xmlns:p14="http://schemas.microsoft.com/office/powerpoint/2010/main" val="3433685122"/>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DNS</a:t>
            </a:r>
            <a:endParaRPr lang="en-US" dirty="0"/>
          </a:p>
        </p:txBody>
      </p:sp>
      <p:sp>
        <p:nvSpPr>
          <p:cNvPr id="3" name="Content Placeholder 2"/>
          <p:cNvSpPr>
            <a:spLocks noGrp="1"/>
          </p:cNvSpPr>
          <p:nvPr>
            <p:ph idx="1"/>
          </p:nvPr>
        </p:nvSpPr>
        <p:spPr/>
        <p:txBody>
          <a:bodyPr/>
          <a:lstStyle/>
          <a:p>
            <a:pPr marL="514350" indent="-514350">
              <a:buAutoNum type="arabicPeriod"/>
            </a:pPr>
            <a:r>
              <a:rPr lang="en-US" b="1" dirty="0" smtClean="0"/>
              <a:t>Customer and laptop</a:t>
            </a:r>
          </a:p>
          <a:p>
            <a:pPr marL="457200" lvl="1" indent="0">
              <a:buNone/>
            </a:pPr>
            <a:r>
              <a:rPr lang="en-US" dirty="0" smtClean="0">
                <a:effectLst/>
              </a:rPr>
              <a:t>When you enter the domain name into your browser, this request is sent to a customer DNS resolver. </a:t>
            </a:r>
            <a:endParaRPr lang="en-US" b="1" dirty="0" smtClean="0"/>
          </a:p>
          <a:p>
            <a:pPr marL="514350" indent="-514350">
              <a:buFont typeface="Arial" panose="020B0604020202020204" pitchFamily="34" charset="0"/>
              <a:buAutoNum type="arabicPeriod"/>
            </a:pPr>
            <a:r>
              <a:rPr lang="en-US" b="1" dirty="0" smtClean="0"/>
              <a:t>Customer DNS resolver</a:t>
            </a:r>
          </a:p>
          <a:p>
            <a:pPr marL="457200" lvl="1" indent="0">
              <a:buNone/>
            </a:pPr>
            <a:r>
              <a:rPr lang="en-US" dirty="0" smtClean="0">
                <a:effectLst/>
              </a:rPr>
              <a:t>The customer DNS resolver asks the company DNS server for the IP address that corresponds to </a:t>
            </a:r>
            <a:r>
              <a:rPr lang="en-US" dirty="0" err="1" smtClean="0">
                <a:effectLst/>
              </a:rPr>
              <a:t>AnyCompany’s</a:t>
            </a:r>
            <a:r>
              <a:rPr lang="en-US" dirty="0" smtClean="0">
                <a:effectLst/>
              </a:rPr>
              <a:t> website.</a:t>
            </a:r>
            <a:endParaRPr lang="en-US" b="1" dirty="0" smtClean="0"/>
          </a:p>
          <a:p>
            <a:pPr marL="514350" indent="-514350">
              <a:buFont typeface="Arial" panose="020B0604020202020204" pitchFamily="34" charset="0"/>
              <a:buAutoNum type="arabicPeriod"/>
            </a:pPr>
            <a:r>
              <a:rPr lang="en-US" b="1" dirty="0" err="1" smtClean="0"/>
              <a:t>AnyCompany's</a:t>
            </a:r>
            <a:r>
              <a:rPr lang="en-US" b="1" dirty="0" smtClean="0"/>
              <a:t> DNS server</a:t>
            </a:r>
          </a:p>
          <a:p>
            <a:pPr marL="457200" lvl="1" indent="0">
              <a:buNone/>
            </a:pPr>
            <a:r>
              <a:rPr lang="en-US" dirty="0" smtClean="0">
                <a:effectLst/>
              </a:rPr>
              <a:t>The </a:t>
            </a:r>
            <a:r>
              <a:rPr lang="en-US" dirty="0" err="1" smtClean="0">
                <a:effectLst/>
              </a:rPr>
              <a:t>AnyCompany</a:t>
            </a:r>
            <a:r>
              <a:rPr lang="en-US" dirty="0" smtClean="0">
                <a:effectLst/>
              </a:rPr>
              <a:t> DNS server responds by providing the IP address for </a:t>
            </a:r>
            <a:r>
              <a:rPr lang="en-US" dirty="0" err="1" smtClean="0">
                <a:effectLst/>
              </a:rPr>
              <a:t>AnyCompany’s</a:t>
            </a:r>
            <a:r>
              <a:rPr lang="en-US" dirty="0" smtClean="0">
                <a:effectLst/>
              </a:rPr>
              <a:t> website, 192.0.2.0.</a:t>
            </a:r>
            <a:endParaRPr lang="en-US" b="1" dirty="0" smtClean="0"/>
          </a:p>
          <a:p>
            <a:pPr marL="514350" indent="-514350">
              <a:buAutoNum type="arabicPeriod"/>
            </a:pPr>
            <a:endParaRPr lang="en-US" b="1" dirty="0" smtClean="0"/>
          </a:p>
          <a:p>
            <a:pPr marL="0" indent="0">
              <a:buNone/>
            </a:pPr>
            <a:endParaRPr lang="en-US" dirty="0"/>
          </a:p>
        </p:txBody>
      </p:sp>
      <p:pic>
        <p:nvPicPr>
          <p:cNvPr id="4" name="Picture 3"/>
          <p:cNvPicPr>
            <a:picLocks noChangeAspect="1"/>
          </p:cNvPicPr>
          <p:nvPr/>
        </p:nvPicPr>
        <p:blipFill rotWithShape="1">
          <a:blip r:embed="rId2"/>
          <a:srcRect b="26245"/>
          <a:stretch/>
        </p:blipFill>
        <p:spPr>
          <a:xfrm>
            <a:off x="6297611" y="69418"/>
            <a:ext cx="5894389" cy="2106853"/>
          </a:xfrm>
          <a:prstGeom prst="rect">
            <a:avLst/>
          </a:prstGeom>
        </p:spPr>
      </p:pic>
    </p:spTree>
    <p:extLst>
      <p:ext uri="{BB962C8B-B14F-4D97-AF65-F5344CB8AC3E}">
        <p14:creationId xmlns:p14="http://schemas.microsoft.com/office/powerpoint/2010/main" val="367913036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5850" y="365123"/>
            <a:ext cx="10515600" cy="1325563"/>
          </a:xfrm>
        </p:spPr>
        <p:txBody>
          <a:bodyPr/>
          <a:lstStyle/>
          <a:p>
            <a:r>
              <a:rPr lang="en-US" b="1" dirty="0"/>
              <a:t>Amazon Route 53</a:t>
            </a:r>
            <a:endParaRPr lang="en-US" dirty="0"/>
          </a:p>
        </p:txBody>
      </p:sp>
      <p:sp>
        <p:nvSpPr>
          <p:cNvPr id="3" name="Content Placeholder 2"/>
          <p:cNvSpPr>
            <a:spLocks noGrp="1"/>
          </p:cNvSpPr>
          <p:nvPr>
            <p:ph idx="1"/>
          </p:nvPr>
        </p:nvSpPr>
        <p:spPr/>
        <p:txBody>
          <a:bodyPr>
            <a:normAutofit fontScale="70000" lnSpcReduction="20000"/>
          </a:bodyPr>
          <a:lstStyle/>
          <a:p>
            <a:r>
              <a:rPr lang="en-US" b="1" dirty="0" smtClean="0">
                <a:effectLst/>
              </a:rPr>
              <a:t>Route 53 </a:t>
            </a:r>
            <a:r>
              <a:rPr lang="en-US" dirty="0" smtClean="0">
                <a:effectLst/>
              </a:rPr>
              <a:t>is a DNS that provides a reliable and cost-effective way to route end users to internet applications.</a:t>
            </a:r>
          </a:p>
          <a:p>
            <a:r>
              <a:rPr lang="en-US" dirty="0" smtClean="0">
                <a:effectLst/>
              </a:rPr>
              <a:t>Route 53 directs end users to your resources with globally dispersed DNS servers and automatic scaling. </a:t>
            </a:r>
          </a:p>
          <a:p>
            <a:r>
              <a:rPr lang="en-US" dirty="0" smtClean="0">
                <a:effectLst/>
              </a:rPr>
              <a:t>It gives developers and businesses a reliable way to route end users to internet applications hosted in AWS. </a:t>
            </a:r>
          </a:p>
          <a:p>
            <a:r>
              <a:rPr lang="en-US" dirty="0" smtClean="0">
                <a:effectLst/>
              </a:rPr>
              <a:t>It connects user requests to infrastructure running in AWS, such as Amazon EC2 instances and load balancers. </a:t>
            </a:r>
          </a:p>
          <a:p>
            <a:r>
              <a:rPr lang="en-US" dirty="0" smtClean="0">
                <a:effectLst/>
              </a:rPr>
              <a:t>It also routes users to infrastructure outside of AWS.</a:t>
            </a:r>
          </a:p>
          <a:p>
            <a:r>
              <a:rPr lang="en-US" dirty="0" smtClean="0">
                <a:effectLst/>
              </a:rPr>
              <a:t>Another feature of Route 53 is the ability to manage the DNS records for domain names. </a:t>
            </a:r>
          </a:p>
          <a:p>
            <a:r>
              <a:rPr lang="en-US" dirty="0" smtClean="0">
                <a:effectLst/>
              </a:rPr>
              <a:t>You can register new domain names directly in Route 53. </a:t>
            </a:r>
          </a:p>
          <a:p>
            <a:r>
              <a:rPr lang="en-US" dirty="0" smtClean="0">
                <a:effectLst/>
              </a:rPr>
              <a:t>You can also transfer DNS records for existing domain names managed by other domain registrars. </a:t>
            </a:r>
          </a:p>
          <a:p>
            <a:r>
              <a:rPr lang="en-US" dirty="0" smtClean="0">
                <a:effectLst/>
              </a:rPr>
              <a:t>This makes it possible for you to manage all of your domain names within a single location.</a:t>
            </a:r>
          </a:p>
          <a:p>
            <a:r>
              <a:rPr lang="en-US" dirty="0" smtClean="0">
                <a:effectLst/>
              </a:rPr>
              <a:t>Route 53 also works with the next AWS edge networking service, </a:t>
            </a:r>
            <a:r>
              <a:rPr lang="en-US" b="1" dirty="0" smtClean="0">
                <a:effectLst/>
              </a:rPr>
              <a:t>Amazon </a:t>
            </a:r>
            <a:r>
              <a:rPr lang="en-US" b="1" dirty="0" err="1" smtClean="0">
                <a:effectLst/>
              </a:rPr>
              <a:t>CloudFront</a:t>
            </a:r>
            <a:r>
              <a:rPr lang="en-US" dirty="0" smtClean="0">
                <a:effectLst/>
              </a:rPr>
              <a:t>.</a:t>
            </a:r>
          </a:p>
          <a:p>
            <a:endParaRPr lang="en-US" dirty="0"/>
          </a:p>
        </p:txBody>
      </p:sp>
      <p:pic>
        <p:nvPicPr>
          <p:cNvPr id="4" name="Picture 3"/>
          <p:cNvPicPr>
            <a:picLocks noChangeAspect="1"/>
          </p:cNvPicPr>
          <p:nvPr/>
        </p:nvPicPr>
        <p:blipFill>
          <a:blip r:embed="rId2"/>
          <a:stretch>
            <a:fillRect/>
          </a:stretch>
        </p:blipFill>
        <p:spPr>
          <a:xfrm>
            <a:off x="100584" y="512064"/>
            <a:ext cx="907468" cy="1010951"/>
          </a:xfrm>
          <a:prstGeom prst="rect">
            <a:avLst/>
          </a:prstGeom>
        </p:spPr>
      </p:pic>
    </p:spTree>
    <p:extLst>
      <p:ext uri="{BB962C8B-B14F-4D97-AF65-F5344CB8AC3E}">
        <p14:creationId xmlns:p14="http://schemas.microsoft.com/office/powerpoint/2010/main" val="74350577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7152" y="361624"/>
            <a:ext cx="10515600" cy="1325563"/>
          </a:xfrm>
        </p:spPr>
        <p:txBody>
          <a:bodyPr/>
          <a:lstStyle/>
          <a:p>
            <a:r>
              <a:rPr lang="en-US" b="1" dirty="0"/>
              <a:t>Amazon </a:t>
            </a:r>
            <a:r>
              <a:rPr lang="en-US" b="1" dirty="0" err="1"/>
              <a:t>CloudFront</a:t>
            </a:r>
            <a:endParaRPr lang="en-US" dirty="0"/>
          </a:p>
        </p:txBody>
      </p:sp>
      <p:sp>
        <p:nvSpPr>
          <p:cNvPr id="3" name="Content Placeholder 2"/>
          <p:cNvSpPr>
            <a:spLocks noGrp="1"/>
          </p:cNvSpPr>
          <p:nvPr>
            <p:ph idx="1"/>
          </p:nvPr>
        </p:nvSpPr>
        <p:spPr/>
        <p:txBody>
          <a:bodyPr>
            <a:normAutofit/>
          </a:bodyPr>
          <a:lstStyle/>
          <a:p>
            <a:r>
              <a:rPr lang="en-US" b="1" dirty="0" err="1" smtClean="0">
                <a:effectLst/>
              </a:rPr>
              <a:t>CloudFront</a:t>
            </a:r>
            <a:r>
              <a:rPr lang="en-US" dirty="0" smtClean="0">
                <a:effectLst/>
              </a:rPr>
              <a:t> is a content delivery network (CDN) service that delivers your content with fast</a:t>
            </a:r>
          </a:p>
          <a:p>
            <a:r>
              <a:rPr lang="en-US" dirty="0" err="1" smtClean="0">
                <a:effectLst/>
              </a:rPr>
              <a:t>CloudFront</a:t>
            </a:r>
            <a:r>
              <a:rPr lang="en-US" dirty="0" smtClean="0">
                <a:effectLst/>
              </a:rPr>
              <a:t> is like a global network of delivery trucks that quickly brings web content to users around the world. </a:t>
            </a:r>
          </a:p>
          <a:p>
            <a:r>
              <a:rPr lang="en-US" dirty="0" smtClean="0">
                <a:effectLst/>
              </a:rPr>
              <a:t>Instead of all requests traveling back to one central warehouse (your original server), </a:t>
            </a:r>
            <a:r>
              <a:rPr lang="en-US" dirty="0" err="1" smtClean="0">
                <a:effectLst/>
              </a:rPr>
              <a:t>CloudFront</a:t>
            </a:r>
            <a:r>
              <a:rPr lang="en-US" dirty="0" smtClean="0">
                <a:effectLst/>
              </a:rPr>
              <a:t> stores copies of your content at locations closer to your users. </a:t>
            </a:r>
          </a:p>
          <a:p>
            <a:r>
              <a:rPr lang="en-US" dirty="0" smtClean="0">
                <a:effectLst/>
              </a:rPr>
              <a:t>This means websites, videos, images, and applications load much faster, no matter where your customers are located.</a:t>
            </a:r>
          </a:p>
        </p:txBody>
      </p:sp>
      <p:pic>
        <p:nvPicPr>
          <p:cNvPr id="4" name="Picture 3"/>
          <p:cNvPicPr>
            <a:picLocks noChangeAspect="1"/>
          </p:cNvPicPr>
          <p:nvPr/>
        </p:nvPicPr>
        <p:blipFill>
          <a:blip r:embed="rId2"/>
          <a:stretch>
            <a:fillRect/>
          </a:stretch>
        </p:blipFill>
        <p:spPr>
          <a:xfrm>
            <a:off x="197305" y="503562"/>
            <a:ext cx="960935" cy="1041686"/>
          </a:xfrm>
          <a:prstGeom prst="rect">
            <a:avLst/>
          </a:prstGeom>
        </p:spPr>
      </p:pic>
    </p:spTree>
    <p:extLst>
      <p:ext uri="{BB962C8B-B14F-4D97-AF65-F5344CB8AC3E}">
        <p14:creationId xmlns:p14="http://schemas.microsoft.com/office/powerpoint/2010/main" val="193708644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a:t>
            </a:r>
            <a:r>
              <a:rPr lang="en-US" b="1" dirty="0" smtClean="0"/>
              <a:t>hree categories of Amazon </a:t>
            </a:r>
            <a:r>
              <a:rPr lang="en-US" b="1" dirty="0" err="1" smtClean="0"/>
              <a:t>CloudFront</a:t>
            </a:r>
            <a:r>
              <a:rPr lang="en-US" dirty="0" smtClean="0"/>
              <a:t> </a:t>
            </a:r>
            <a:endParaRPr lang="en-US" dirty="0"/>
          </a:p>
        </p:txBody>
      </p:sp>
      <p:sp>
        <p:nvSpPr>
          <p:cNvPr id="3" name="Content Placeholder 2"/>
          <p:cNvSpPr>
            <a:spLocks noGrp="1"/>
          </p:cNvSpPr>
          <p:nvPr>
            <p:ph idx="1"/>
          </p:nvPr>
        </p:nvSpPr>
        <p:spPr/>
        <p:txBody>
          <a:bodyPr>
            <a:normAutofit fontScale="92500" lnSpcReduction="10000"/>
          </a:bodyPr>
          <a:lstStyle/>
          <a:p>
            <a:r>
              <a:rPr lang="en-US" b="1" dirty="0" smtClean="0"/>
              <a:t>Streaming video service</a:t>
            </a:r>
          </a:p>
          <a:p>
            <a:pPr lvl="1"/>
            <a:r>
              <a:rPr lang="en-US" dirty="0" smtClean="0">
                <a:effectLst/>
              </a:rPr>
              <a:t>A company that offers online workout videos uses </a:t>
            </a:r>
            <a:r>
              <a:rPr lang="en-US" dirty="0" err="1" smtClean="0">
                <a:effectLst/>
              </a:rPr>
              <a:t>CloudFront</a:t>
            </a:r>
            <a:r>
              <a:rPr lang="en-US" dirty="0" smtClean="0">
                <a:effectLst/>
              </a:rPr>
              <a:t> to make sure videos play smoothly without buffering, even during peak exercise times when thousands of users log in simultaneously.</a:t>
            </a:r>
            <a:endParaRPr lang="en-US" b="1" dirty="0" smtClean="0"/>
          </a:p>
          <a:p>
            <a:r>
              <a:rPr lang="en-US" b="1" dirty="0" smtClean="0"/>
              <a:t>Ecommerce website</a:t>
            </a:r>
          </a:p>
          <a:p>
            <a:pPr lvl="1"/>
            <a:r>
              <a:rPr lang="en-US" dirty="0" smtClean="0">
                <a:effectLst/>
              </a:rPr>
              <a:t>An online store uses </a:t>
            </a:r>
            <a:r>
              <a:rPr lang="en-US" dirty="0" err="1" smtClean="0">
                <a:effectLst/>
              </a:rPr>
              <a:t>CloudFront</a:t>
            </a:r>
            <a:r>
              <a:rPr lang="en-US" dirty="0" smtClean="0">
                <a:effectLst/>
              </a:rPr>
              <a:t> to deliver product images and web pages quickly during busy shopping seasons. </a:t>
            </a:r>
          </a:p>
          <a:p>
            <a:pPr lvl="1"/>
            <a:r>
              <a:rPr lang="en-US" dirty="0" smtClean="0">
                <a:effectLst/>
              </a:rPr>
              <a:t>This faster experience keeps customers engaged and reduces abandoned shopping carts.</a:t>
            </a:r>
            <a:endParaRPr lang="en-US" b="1" dirty="0" smtClean="0"/>
          </a:p>
          <a:p>
            <a:r>
              <a:rPr lang="en-US" b="1" dirty="0" smtClean="0"/>
              <a:t>Mobile App</a:t>
            </a:r>
          </a:p>
          <a:p>
            <a:pPr lvl="1"/>
            <a:r>
              <a:rPr lang="en-US" dirty="0" smtClean="0">
                <a:effectLst/>
              </a:rPr>
              <a:t>A travel app uses </a:t>
            </a:r>
            <a:r>
              <a:rPr lang="en-US" dirty="0" err="1" smtClean="0">
                <a:effectLst/>
              </a:rPr>
              <a:t>CloudFront</a:t>
            </a:r>
            <a:r>
              <a:rPr lang="en-US" dirty="0" smtClean="0">
                <a:effectLst/>
              </a:rPr>
              <a:t> to deliver map data and images to users' phones quickly to help travelers navigate new cities without frustrating delays.</a:t>
            </a:r>
            <a:endParaRPr lang="en-US" b="1" dirty="0"/>
          </a:p>
        </p:txBody>
      </p:sp>
    </p:spTree>
    <p:extLst>
      <p:ext uri="{BB962C8B-B14F-4D97-AF65-F5344CB8AC3E}">
        <p14:creationId xmlns:p14="http://schemas.microsoft.com/office/powerpoint/2010/main" val="215864244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Now that you know a little more about </a:t>
            </a:r>
            <a:r>
              <a:rPr lang="en-US" dirty="0" err="1" smtClean="0"/>
              <a:t>CloudFront</a:t>
            </a:r>
            <a:r>
              <a:rPr lang="en-US" dirty="0" smtClean="0"/>
              <a:t>, here is an example of how it can work for customer requests. </a:t>
            </a:r>
          </a:p>
          <a:p>
            <a:r>
              <a:rPr lang="en-US" dirty="0" smtClean="0"/>
              <a:t>The following example describes how Route 53 and </a:t>
            </a:r>
            <a:r>
              <a:rPr lang="en-US" dirty="0" err="1" smtClean="0"/>
              <a:t>CloudFront</a:t>
            </a:r>
            <a:r>
              <a:rPr lang="en-US" dirty="0" smtClean="0"/>
              <a:t> work together to deliver content to customers. </a:t>
            </a:r>
            <a:endParaRPr lang="en-US" dirty="0"/>
          </a:p>
        </p:txBody>
      </p:sp>
      <p:pic>
        <p:nvPicPr>
          <p:cNvPr id="4" name="Picture 3"/>
          <p:cNvPicPr>
            <a:picLocks noChangeAspect="1"/>
          </p:cNvPicPr>
          <p:nvPr/>
        </p:nvPicPr>
        <p:blipFill>
          <a:blip r:embed="rId2"/>
          <a:stretch>
            <a:fillRect/>
          </a:stretch>
        </p:blipFill>
        <p:spPr>
          <a:xfrm>
            <a:off x="5029200" y="3752699"/>
            <a:ext cx="7162800" cy="3105301"/>
          </a:xfrm>
          <a:prstGeom prst="rect">
            <a:avLst/>
          </a:prstGeom>
        </p:spPr>
      </p:pic>
    </p:spTree>
    <p:extLst>
      <p:ext uri="{BB962C8B-B14F-4D97-AF65-F5344CB8AC3E}">
        <p14:creationId xmlns:p14="http://schemas.microsoft.com/office/powerpoint/2010/main" val="98785379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a:bodyPr>
          <a:lstStyle/>
          <a:p>
            <a:r>
              <a:rPr lang="en-US" b="1" dirty="0" smtClean="0"/>
              <a:t>Customer request</a:t>
            </a:r>
          </a:p>
          <a:p>
            <a:pPr lvl="1"/>
            <a:r>
              <a:rPr lang="en-US" dirty="0" smtClean="0">
                <a:effectLst/>
              </a:rPr>
              <a:t>A customer requests data from the application by going to </a:t>
            </a:r>
            <a:r>
              <a:rPr lang="en-US" dirty="0" err="1" smtClean="0">
                <a:effectLst/>
              </a:rPr>
              <a:t>AnyCompany’s</a:t>
            </a:r>
            <a:r>
              <a:rPr lang="en-US" dirty="0" smtClean="0">
                <a:effectLst/>
              </a:rPr>
              <a:t> website.</a:t>
            </a:r>
          </a:p>
          <a:p>
            <a:r>
              <a:rPr lang="en-US" b="1" dirty="0" smtClean="0"/>
              <a:t>Amazon Route 53</a:t>
            </a:r>
          </a:p>
          <a:p>
            <a:pPr lvl="1"/>
            <a:r>
              <a:rPr lang="en-US" dirty="0" smtClean="0">
                <a:effectLst/>
              </a:rPr>
              <a:t>Amazon Route 53 uses DNS resolution to identify </a:t>
            </a:r>
            <a:r>
              <a:rPr lang="en-US" dirty="0" err="1" smtClean="0">
                <a:effectLst/>
              </a:rPr>
              <a:t>AnyCompany.com’s</a:t>
            </a:r>
            <a:r>
              <a:rPr lang="en-US" dirty="0" smtClean="0">
                <a:effectLst/>
              </a:rPr>
              <a:t> corresponding IP address, 192.0.2.0. </a:t>
            </a:r>
          </a:p>
          <a:p>
            <a:pPr lvl="1"/>
            <a:r>
              <a:rPr lang="en-US" dirty="0" smtClean="0">
                <a:effectLst/>
              </a:rPr>
              <a:t>This information is sent back to the customer.</a:t>
            </a:r>
            <a:endParaRPr lang="en-US" dirty="0" smtClean="0"/>
          </a:p>
          <a:p>
            <a:r>
              <a:rPr lang="en-US" b="1" dirty="0" err="1" smtClean="0"/>
              <a:t>CloudFront</a:t>
            </a:r>
            <a:endParaRPr lang="en-US" b="1" dirty="0" smtClean="0"/>
          </a:p>
          <a:p>
            <a:pPr lvl="1"/>
            <a:r>
              <a:rPr lang="en-US" dirty="0"/>
              <a:t>The customer’s request is sent to the nearest edge location through </a:t>
            </a:r>
            <a:r>
              <a:rPr lang="en-US" dirty="0" err="1"/>
              <a:t>CloudFront</a:t>
            </a:r>
            <a:r>
              <a:rPr lang="en-US" dirty="0"/>
              <a:t>. </a:t>
            </a:r>
            <a:endParaRPr lang="en-US" dirty="0" smtClean="0"/>
          </a:p>
          <a:p>
            <a:r>
              <a:rPr lang="en-US" b="1" dirty="0" smtClean="0"/>
              <a:t>Application Load Balancer</a:t>
            </a:r>
          </a:p>
          <a:p>
            <a:pPr lvl="1"/>
            <a:r>
              <a:rPr lang="en-US" dirty="0" smtClean="0">
                <a:effectLst/>
              </a:rPr>
              <a:t>Amazon </a:t>
            </a:r>
            <a:r>
              <a:rPr lang="en-US" dirty="0" err="1" smtClean="0">
                <a:effectLst/>
              </a:rPr>
              <a:t>CloudFront</a:t>
            </a:r>
            <a:r>
              <a:rPr lang="en-US" dirty="0" smtClean="0">
                <a:effectLst/>
              </a:rPr>
              <a:t> connects to the Application Load Balancer, which sends the incoming packet to an Amazon EC2 instance.</a:t>
            </a:r>
            <a:endParaRPr lang="en-US" dirty="0" smtClean="0"/>
          </a:p>
          <a:p>
            <a:pPr lvl="1"/>
            <a:endParaRPr lang="en-US" dirty="0" smtClean="0"/>
          </a:p>
          <a:p>
            <a:endParaRPr lang="en-US" dirty="0"/>
          </a:p>
        </p:txBody>
      </p:sp>
    </p:spTree>
    <p:extLst>
      <p:ext uri="{BB962C8B-B14F-4D97-AF65-F5344CB8AC3E}">
        <p14:creationId xmlns:p14="http://schemas.microsoft.com/office/powerpoint/2010/main" val="12119884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AWS Global Accelerator</a:t>
            </a:r>
            <a:endParaRPr lang="en-US" dirty="0"/>
          </a:p>
        </p:txBody>
      </p:sp>
      <p:sp>
        <p:nvSpPr>
          <p:cNvPr id="3" name="Content Placeholder 2"/>
          <p:cNvSpPr>
            <a:spLocks noGrp="1"/>
          </p:cNvSpPr>
          <p:nvPr>
            <p:ph idx="1"/>
          </p:nvPr>
        </p:nvSpPr>
        <p:spPr/>
        <p:txBody>
          <a:bodyPr>
            <a:normAutofit fontScale="92500" lnSpcReduction="20000"/>
          </a:bodyPr>
          <a:lstStyle/>
          <a:p>
            <a:r>
              <a:rPr lang="en-US" b="1" dirty="0" smtClean="0">
                <a:effectLst/>
              </a:rPr>
              <a:t>Global Accelerator </a:t>
            </a:r>
            <a:r>
              <a:rPr lang="en-US" dirty="0" smtClean="0">
                <a:effectLst/>
              </a:rPr>
              <a:t>is a service that uses the AWS global network to improve application availability, performance, and security. </a:t>
            </a:r>
          </a:p>
          <a:p>
            <a:r>
              <a:rPr lang="en-US" dirty="0" smtClean="0">
                <a:effectLst/>
              </a:rPr>
              <a:t>It uses </a:t>
            </a:r>
            <a:r>
              <a:rPr lang="en-US" b="1" dirty="0" smtClean="0">
                <a:effectLst/>
              </a:rPr>
              <a:t>intelligent traffic routing </a:t>
            </a:r>
            <a:r>
              <a:rPr lang="en-US" dirty="0" smtClean="0">
                <a:effectLst/>
              </a:rPr>
              <a:t>and fast failover if something goes wrong in one of your application locations.</a:t>
            </a:r>
          </a:p>
          <a:p>
            <a:r>
              <a:rPr lang="en-US" dirty="0" smtClean="0">
                <a:effectLst/>
              </a:rPr>
              <a:t>Global Accelerator is a networking service that helps your applications run faster and more reliably across the globe. </a:t>
            </a:r>
          </a:p>
          <a:p>
            <a:r>
              <a:rPr lang="en-US" dirty="0" smtClean="0">
                <a:effectLst/>
              </a:rPr>
              <a:t>Think of it like creating express lanes on the internet highway specifically for your application's traffic. </a:t>
            </a:r>
          </a:p>
          <a:p>
            <a:r>
              <a:rPr lang="en-US" dirty="0" smtClean="0">
                <a:effectLst/>
              </a:rPr>
              <a:t>Instead of your users' requests taking the regular, sometimes congested internet routes, </a:t>
            </a:r>
            <a:r>
              <a:rPr lang="en-US" b="1" dirty="0" smtClean="0">
                <a:effectLst/>
              </a:rPr>
              <a:t>Global Accelerator directs traffic through the AWS private global network</a:t>
            </a:r>
            <a:r>
              <a:rPr lang="en-US" dirty="0" smtClean="0">
                <a:effectLst/>
              </a:rPr>
              <a:t>—getting your users to your application faster and more reliably.</a:t>
            </a:r>
          </a:p>
          <a:p>
            <a:endParaRPr lang="en-US" dirty="0"/>
          </a:p>
        </p:txBody>
      </p:sp>
    </p:spTree>
    <p:extLst>
      <p:ext uri="{BB962C8B-B14F-4D97-AF65-F5344CB8AC3E}">
        <p14:creationId xmlns:p14="http://schemas.microsoft.com/office/powerpoint/2010/main" val="220392632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Use cases for AWS Global Accelerator</a:t>
            </a:r>
            <a:endParaRPr lang="en-US" b="1" dirty="0"/>
          </a:p>
        </p:txBody>
      </p:sp>
      <p:sp>
        <p:nvSpPr>
          <p:cNvPr id="3" name="Content Placeholder 2"/>
          <p:cNvSpPr>
            <a:spLocks noGrp="1"/>
          </p:cNvSpPr>
          <p:nvPr>
            <p:ph idx="1"/>
          </p:nvPr>
        </p:nvSpPr>
        <p:spPr/>
        <p:txBody>
          <a:bodyPr/>
          <a:lstStyle/>
          <a:p>
            <a:r>
              <a:rPr lang="en-US" b="1" dirty="0" smtClean="0"/>
              <a:t>Global gaming company</a:t>
            </a:r>
          </a:p>
          <a:p>
            <a:pPr lvl="1"/>
            <a:r>
              <a:rPr lang="en-US" dirty="0" smtClean="0">
                <a:effectLst/>
              </a:rPr>
              <a:t>A gaming company uses Global Accelerator to reduce lag and provide smoother gameplay for players around the world. </a:t>
            </a:r>
          </a:p>
          <a:p>
            <a:pPr lvl="1"/>
            <a:r>
              <a:rPr lang="en-US" dirty="0" smtClean="0">
                <a:effectLst/>
              </a:rPr>
              <a:t>Players in Tokyo, New York, and London all experience similar, responsive gameplay because their connections are optimized.</a:t>
            </a:r>
            <a:endParaRPr lang="en-US" b="1" dirty="0" smtClean="0"/>
          </a:p>
          <a:p>
            <a:r>
              <a:rPr lang="en-US" b="1" dirty="0" smtClean="0"/>
              <a:t>Financial services application </a:t>
            </a:r>
          </a:p>
          <a:p>
            <a:pPr lvl="1"/>
            <a:r>
              <a:rPr lang="en-US" dirty="0" smtClean="0">
                <a:effectLst/>
              </a:rPr>
              <a:t>A banking app uses Global Accelerator to ensure their customers always have fast, reliable access to their accounts. </a:t>
            </a:r>
          </a:p>
          <a:p>
            <a:pPr lvl="1"/>
            <a:r>
              <a:rPr lang="en-US" dirty="0" smtClean="0">
                <a:effectLst/>
              </a:rPr>
              <a:t>Even during peak times or when network conditions in one area are poor, customers can check balances and make transactions without frustrating delays.</a:t>
            </a:r>
            <a:endParaRPr lang="en-US" b="1" dirty="0"/>
          </a:p>
        </p:txBody>
      </p:sp>
    </p:spTree>
    <p:extLst>
      <p:ext uri="{BB962C8B-B14F-4D97-AF65-F5344CB8AC3E}">
        <p14:creationId xmlns:p14="http://schemas.microsoft.com/office/powerpoint/2010/main" val="389501392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In brief</a:t>
            </a:r>
            <a:endParaRPr lang="en-US" b="1" dirty="0"/>
          </a:p>
        </p:txBody>
      </p:sp>
      <p:sp>
        <p:nvSpPr>
          <p:cNvPr id="3" name="Content Placeholder 2"/>
          <p:cNvSpPr>
            <a:spLocks noGrp="1"/>
          </p:cNvSpPr>
          <p:nvPr>
            <p:ph idx="1"/>
          </p:nvPr>
        </p:nvSpPr>
        <p:spPr/>
        <p:txBody>
          <a:bodyPr/>
          <a:lstStyle/>
          <a:p>
            <a:r>
              <a:rPr lang="en-US" dirty="0" smtClean="0"/>
              <a:t>Several AWS edge services are similar and are used in global networking solutions. </a:t>
            </a:r>
          </a:p>
          <a:p>
            <a:r>
              <a:rPr lang="en-US" dirty="0" smtClean="0"/>
              <a:t>To review these AWS edge services:</a:t>
            </a:r>
          </a:p>
          <a:p>
            <a:pPr lvl="1"/>
            <a:r>
              <a:rPr lang="en-US" b="1" dirty="0"/>
              <a:t>Amazon Route 53</a:t>
            </a:r>
            <a:r>
              <a:rPr lang="en-US" dirty="0"/>
              <a:t/>
            </a:r>
            <a:br>
              <a:rPr lang="en-US" dirty="0"/>
            </a:br>
            <a:r>
              <a:rPr lang="en-US" dirty="0"/>
              <a:t>Route 53 is a highly available and scalable cloud DNS service</a:t>
            </a:r>
            <a:r>
              <a:rPr lang="en-US" dirty="0" smtClean="0"/>
              <a:t>.</a:t>
            </a:r>
          </a:p>
          <a:p>
            <a:pPr lvl="1"/>
            <a:r>
              <a:rPr lang="en-US" b="1" dirty="0"/>
              <a:t>Amazon </a:t>
            </a:r>
            <a:r>
              <a:rPr lang="en-US" b="1" dirty="0" err="1"/>
              <a:t>CloudFront</a:t>
            </a:r>
            <a:r>
              <a:rPr lang="en-US" b="1" dirty="0"/>
              <a:t/>
            </a:r>
            <a:br>
              <a:rPr lang="en-US" b="1" dirty="0"/>
            </a:br>
            <a:r>
              <a:rPr lang="en-US" dirty="0" err="1"/>
              <a:t>CloudFront</a:t>
            </a:r>
            <a:r>
              <a:rPr lang="en-US" dirty="0"/>
              <a:t> is a CDN service that delivers your content with low latency and high speeds.</a:t>
            </a:r>
            <a:endParaRPr lang="en-US" dirty="0" smtClean="0"/>
          </a:p>
          <a:p>
            <a:pPr lvl="1"/>
            <a:r>
              <a:rPr lang="en-US" b="1" dirty="0"/>
              <a:t>AWS Global Accelerator</a:t>
            </a:r>
            <a:br>
              <a:rPr lang="en-US" b="1" dirty="0"/>
            </a:br>
            <a:r>
              <a:rPr lang="en-US" dirty="0"/>
              <a:t>Global Accelerator is a service that uses the AWS global network to improve application availability, performance, and security.</a:t>
            </a:r>
            <a:endParaRPr lang="en-US" dirty="0" smtClean="0"/>
          </a:p>
          <a:p>
            <a:pPr lvl="1"/>
            <a:endParaRPr lang="en-US" dirty="0" smtClean="0">
              <a:effectLst/>
            </a:endParaRPr>
          </a:p>
          <a:p>
            <a:endParaRPr lang="en-US" dirty="0"/>
          </a:p>
        </p:txBody>
      </p:sp>
    </p:spTree>
    <p:extLst>
      <p:ext uri="{BB962C8B-B14F-4D97-AF65-F5344CB8AC3E}">
        <p14:creationId xmlns:p14="http://schemas.microsoft.com/office/powerpoint/2010/main" val="341979786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3072" y="2660269"/>
            <a:ext cx="4840224" cy="1325563"/>
          </a:xfrm>
        </p:spPr>
        <p:txBody>
          <a:bodyPr/>
          <a:lstStyle/>
          <a:p>
            <a:r>
              <a:rPr lang="en-US" b="1" dirty="0" smtClean="0"/>
              <a:t>Global Architectures</a:t>
            </a:r>
            <a:endParaRPr lang="en-US" dirty="0"/>
          </a:p>
        </p:txBody>
      </p:sp>
    </p:spTree>
    <p:extLst>
      <p:ext uri="{BB962C8B-B14F-4D97-AF65-F5344CB8AC3E}">
        <p14:creationId xmlns:p14="http://schemas.microsoft.com/office/powerpoint/2010/main" val="295619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Understanding connections through </a:t>
            </a:r>
            <a:r>
              <a:rPr lang="en-US" b="1" dirty="0" smtClean="0"/>
              <a:t>diagrams</a:t>
            </a:r>
            <a:endParaRPr lang="en-US" dirty="0"/>
          </a:p>
        </p:txBody>
      </p:sp>
      <p:sp>
        <p:nvSpPr>
          <p:cNvPr id="3" name="Content Placeholder 2"/>
          <p:cNvSpPr>
            <a:spLocks noGrp="1"/>
          </p:cNvSpPr>
          <p:nvPr>
            <p:ph idx="1"/>
          </p:nvPr>
        </p:nvSpPr>
        <p:spPr/>
        <p:txBody>
          <a:bodyPr>
            <a:normAutofit lnSpcReduction="10000"/>
          </a:bodyPr>
          <a:lstStyle/>
          <a:p>
            <a:r>
              <a:rPr lang="en-US" dirty="0" smtClean="0"/>
              <a:t>If you are new to IT or cloud computing, you might not have worked with architectural diagrams before.</a:t>
            </a:r>
          </a:p>
          <a:p>
            <a:r>
              <a:rPr lang="en-US" dirty="0" smtClean="0"/>
              <a:t>A diagram is, simply put, a schematic or map of your network in the AWS Cloud.</a:t>
            </a:r>
          </a:p>
          <a:p>
            <a:r>
              <a:rPr lang="en-US" dirty="0" smtClean="0"/>
              <a:t>It can provide a visual of how users or applications access services, resources, or data. </a:t>
            </a:r>
          </a:p>
          <a:p>
            <a:r>
              <a:rPr lang="en-US" dirty="0" smtClean="0"/>
              <a:t>A picture is worth a thousand words. With a quick glance, you can see if the network was built for redundancy, security, and even scalability.</a:t>
            </a:r>
          </a:p>
          <a:p>
            <a:r>
              <a:rPr lang="en-US" dirty="0" smtClean="0"/>
              <a:t>It can also serve as a blueprint so you don't forget important connections when building your solutions.</a:t>
            </a:r>
            <a:endParaRPr lang="en-US" dirty="0"/>
          </a:p>
        </p:txBody>
      </p:sp>
    </p:spTree>
    <p:extLst>
      <p:ext uri="{BB962C8B-B14F-4D97-AF65-F5344CB8AC3E}">
        <p14:creationId xmlns:p14="http://schemas.microsoft.com/office/powerpoint/2010/main" val="204610910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In this lesson, you will learn:</a:t>
            </a:r>
            <a:endParaRPr lang="en-US" dirty="0"/>
          </a:p>
        </p:txBody>
      </p:sp>
      <p:sp>
        <p:nvSpPr>
          <p:cNvPr id="3" name="Content Placeholder 2"/>
          <p:cNvSpPr>
            <a:spLocks noGrp="1"/>
          </p:cNvSpPr>
          <p:nvPr>
            <p:ph idx="1"/>
          </p:nvPr>
        </p:nvSpPr>
        <p:spPr/>
        <p:txBody>
          <a:bodyPr/>
          <a:lstStyle/>
          <a:p>
            <a:r>
              <a:rPr lang="en-US" dirty="0" smtClean="0">
                <a:effectLst/>
              </a:rPr>
              <a:t>Identify examples of when to use a </a:t>
            </a:r>
            <a:r>
              <a:rPr lang="en-US" b="1" dirty="0" smtClean="0">
                <a:effectLst/>
              </a:rPr>
              <a:t>VPN</a:t>
            </a:r>
            <a:r>
              <a:rPr lang="en-US" dirty="0" smtClean="0">
                <a:effectLst/>
              </a:rPr>
              <a:t> or </a:t>
            </a:r>
            <a:r>
              <a:rPr lang="en-US" b="1" dirty="0" smtClean="0">
                <a:effectLst/>
              </a:rPr>
              <a:t>Direct Connect</a:t>
            </a:r>
            <a:r>
              <a:rPr lang="en-US" dirty="0" smtClean="0">
                <a:effectLst/>
              </a:rPr>
              <a:t>.</a:t>
            </a:r>
          </a:p>
          <a:p>
            <a:r>
              <a:rPr lang="en-US" dirty="0" smtClean="0">
                <a:effectLst/>
              </a:rPr>
              <a:t>Describe at a high level how a VPC with a virtual private network (VPN) connection and Direct Connect work together.</a:t>
            </a:r>
          </a:p>
          <a:p>
            <a:r>
              <a:rPr lang="en-US" dirty="0" smtClean="0">
                <a:effectLst/>
              </a:rPr>
              <a:t>Describe how a multi-Region architecture works with </a:t>
            </a:r>
            <a:r>
              <a:rPr lang="en-US" b="1" dirty="0" err="1" smtClean="0">
                <a:effectLst/>
              </a:rPr>
              <a:t>CloudFront</a:t>
            </a:r>
            <a:r>
              <a:rPr lang="en-US" dirty="0" smtClean="0">
                <a:effectLst/>
              </a:rPr>
              <a:t> and </a:t>
            </a:r>
            <a:r>
              <a:rPr lang="en-US" b="1" dirty="0" smtClean="0">
                <a:effectLst/>
              </a:rPr>
              <a:t>Route53</a:t>
            </a:r>
            <a:r>
              <a:rPr lang="en-US" dirty="0" smtClean="0">
                <a:effectLst/>
              </a:rPr>
              <a:t>.</a:t>
            </a:r>
          </a:p>
          <a:p>
            <a:endParaRPr lang="en-US" dirty="0"/>
          </a:p>
        </p:txBody>
      </p:sp>
    </p:spTree>
    <p:extLst>
      <p:ext uri="{BB962C8B-B14F-4D97-AF65-F5344CB8AC3E}">
        <p14:creationId xmlns:p14="http://schemas.microsoft.com/office/powerpoint/2010/main" val="259947590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AWS Networking – Scaling Beyond a Single VPC</a:t>
            </a:r>
            <a:endParaRPr lang="en-US" b="1" dirty="0"/>
          </a:p>
        </p:txBody>
      </p:sp>
      <p:sp>
        <p:nvSpPr>
          <p:cNvPr id="3" name="Content Placeholder 2"/>
          <p:cNvSpPr>
            <a:spLocks noGrp="1"/>
          </p:cNvSpPr>
          <p:nvPr>
            <p:ph idx="1"/>
          </p:nvPr>
        </p:nvSpPr>
        <p:spPr/>
        <p:txBody>
          <a:bodyPr>
            <a:normAutofit/>
          </a:bodyPr>
          <a:lstStyle/>
          <a:p>
            <a:pPr marL="0" indent="0">
              <a:buNone/>
            </a:pPr>
            <a:r>
              <a:rPr lang="en-US" b="1" dirty="0" smtClean="0"/>
              <a:t>1. VPC with VPN Connection</a:t>
            </a:r>
          </a:p>
          <a:p>
            <a:pPr lvl="1"/>
            <a:r>
              <a:rPr lang="en-US" b="1" dirty="0" smtClean="0"/>
              <a:t>What it is:</a:t>
            </a:r>
            <a:endParaRPr lang="en-US" dirty="0" smtClean="0"/>
          </a:p>
          <a:p>
            <a:pPr lvl="2"/>
            <a:r>
              <a:rPr lang="en-US" dirty="0" smtClean="0"/>
              <a:t>A </a:t>
            </a:r>
            <a:r>
              <a:rPr lang="en-US" b="1" dirty="0" smtClean="0"/>
              <a:t>Virtual Private Network (VPN)</a:t>
            </a:r>
            <a:r>
              <a:rPr lang="en-US" dirty="0" smtClean="0"/>
              <a:t> connection securely links your </a:t>
            </a:r>
            <a:r>
              <a:rPr lang="en-US" b="1" dirty="0" smtClean="0"/>
              <a:t>on-premises network</a:t>
            </a:r>
            <a:r>
              <a:rPr lang="en-US" dirty="0" smtClean="0"/>
              <a:t> to your AWS </a:t>
            </a:r>
            <a:r>
              <a:rPr lang="en-US" b="1" dirty="0" smtClean="0"/>
              <a:t>VPC</a:t>
            </a:r>
            <a:r>
              <a:rPr lang="en-US" dirty="0" smtClean="0"/>
              <a:t>.</a:t>
            </a:r>
          </a:p>
          <a:p>
            <a:pPr lvl="2"/>
            <a:r>
              <a:rPr lang="en-US" dirty="0" smtClean="0"/>
              <a:t>Uses the public internet, but the tunnel is encrypted for data security.</a:t>
            </a:r>
          </a:p>
          <a:p>
            <a:pPr lvl="1"/>
            <a:r>
              <a:rPr lang="en-US" b="1" dirty="0" smtClean="0"/>
              <a:t>Use cases:</a:t>
            </a:r>
            <a:endParaRPr lang="en-US" dirty="0" smtClean="0"/>
          </a:p>
          <a:p>
            <a:pPr lvl="2"/>
            <a:r>
              <a:rPr lang="en-US" dirty="0" smtClean="0"/>
              <a:t>Remote employees securely accessing AWS resources.</a:t>
            </a:r>
          </a:p>
          <a:p>
            <a:pPr lvl="2"/>
            <a:r>
              <a:rPr lang="en-US" dirty="0" smtClean="0"/>
              <a:t>Companies wanting to extend their private networks into AWS.</a:t>
            </a:r>
          </a:p>
          <a:p>
            <a:pPr lvl="1"/>
            <a:r>
              <a:rPr lang="en-US" b="1" dirty="0" smtClean="0"/>
              <a:t>Limitations:</a:t>
            </a:r>
            <a:endParaRPr lang="en-US" dirty="0" smtClean="0"/>
          </a:p>
          <a:p>
            <a:pPr lvl="2"/>
            <a:r>
              <a:rPr lang="en-US" dirty="0" smtClean="0"/>
              <a:t>Dependent on public internet bandwidth (can slow down under heavy load).</a:t>
            </a:r>
          </a:p>
          <a:p>
            <a:pPr lvl="2"/>
            <a:r>
              <a:rPr lang="en-US" dirty="0" smtClean="0"/>
              <a:t>May not meet all </a:t>
            </a:r>
            <a:r>
              <a:rPr lang="en-US" b="1" dirty="0" smtClean="0"/>
              <a:t>compliance</a:t>
            </a:r>
            <a:r>
              <a:rPr lang="en-US" dirty="0" smtClean="0"/>
              <a:t> or </a:t>
            </a:r>
            <a:r>
              <a:rPr lang="en-US" b="1" dirty="0" smtClean="0"/>
              <a:t>high-performance</a:t>
            </a:r>
            <a:r>
              <a:rPr lang="en-US" dirty="0" smtClean="0"/>
              <a:t> requirements.</a:t>
            </a:r>
          </a:p>
          <a:p>
            <a:endParaRPr lang="en-US" dirty="0"/>
          </a:p>
        </p:txBody>
      </p:sp>
    </p:spTree>
    <p:extLst>
      <p:ext uri="{BB962C8B-B14F-4D97-AF65-F5344CB8AC3E}">
        <p14:creationId xmlns:p14="http://schemas.microsoft.com/office/powerpoint/2010/main" val="8134295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86968" y="1636775"/>
            <a:ext cx="10685523" cy="3825521"/>
          </a:xfrm>
          <a:prstGeom prst="rect">
            <a:avLst/>
          </a:prstGeom>
        </p:spPr>
      </p:pic>
    </p:spTree>
    <p:extLst>
      <p:ext uri="{BB962C8B-B14F-4D97-AF65-F5344CB8AC3E}">
        <p14:creationId xmlns:p14="http://schemas.microsoft.com/office/powerpoint/2010/main" val="229798667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2. AWS Direct Connect</a:t>
            </a:r>
          </a:p>
          <a:p>
            <a:pPr lvl="1"/>
            <a:r>
              <a:rPr lang="en-US" b="1" dirty="0" smtClean="0"/>
              <a:t>What it is:</a:t>
            </a:r>
            <a:endParaRPr lang="en-US" dirty="0" smtClean="0"/>
          </a:p>
          <a:p>
            <a:pPr lvl="2"/>
            <a:r>
              <a:rPr lang="en-US" dirty="0" smtClean="0"/>
              <a:t>A </a:t>
            </a:r>
            <a:r>
              <a:rPr lang="en-US" b="1" dirty="0" smtClean="0"/>
              <a:t>dedicated, private fiber connection</a:t>
            </a:r>
            <a:r>
              <a:rPr lang="en-US" dirty="0" smtClean="0"/>
              <a:t> from your on-premises data center to AWS.</a:t>
            </a:r>
          </a:p>
          <a:p>
            <a:pPr lvl="2"/>
            <a:r>
              <a:rPr lang="en-US" dirty="0" smtClean="0"/>
              <a:t>Bypasses the public internet.</a:t>
            </a:r>
          </a:p>
          <a:p>
            <a:pPr lvl="1"/>
            <a:r>
              <a:rPr lang="en-US" b="1" dirty="0" smtClean="0"/>
              <a:t>Benefits:</a:t>
            </a:r>
            <a:endParaRPr lang="en-US" dirty="0" smtClean="0"/>
          </a:p>
          <a:p>
            <a:pPr lvl="2"/>
            <a:r>
              <a:rPr lang="en-US" dirty="0" smtClean="0"/>
              <a:t>High bandwidth, low latency, consistent performance.</a:t>
            </a:r>
          </a:p>
          <a:p>
            <a:pPr lvl="2"/>
            <a:r>
              <a:rPr lang="en-US" dirty="0" smtClean="0"/>
              <a:t>Increased </a:t>
            </a:r>
            <a:r>
              <a:rPr lang="en-US" b="1" dirty="0" smtClean="0"/>
              <a:t>security</a:t>
            </a:r>
            <a:r>
              <a:rPr lang="en-US" dirty="0" smtClean="0"/>
              <a:t> and </a:t>
            </a:r>
            <a:r>
              <a:rPr lang="en-US" b="1" dirty="0" smtClean="0"/>
              <a:t>regulatory compliance</a:t>
            </a:r>
            <a:r>
              <a:rPr lang="en-US" dirty="0" smtClean="0"/>
              <a:t>.</a:t>
            </a:r>
          </a:p>
          <a:p>
            <a:pPr lvl="2"/>
            <a:r>
              <a:rPr lang="en-US" dirty="0" smtClean="0"/>
              <a:t>Ideal for </a:t>
            </a:r>
            <a:r>
              <a:rPr lang="en-US" b="1" dirty="0" smtClean="0"/>
              <a:t>large data transfers</a:t>
            </a:r>
            <a:r>
              <a:rPr lang="en-US" dirty="0" smtClean="0"/>
              <a:t> and </a:t>
            </a:r>
            <a:r>
              <a:rPr lang="en-US" b="1" dirty="0" smtClean="0"/>
              <a:t>mission-critical workloads</a:t>
            </a:r>
            <a:r>
              <a:rPr lang="en-US" dirty="0" smtClean="0"/>
              <a:t>.</a:t>
            </a:r>
          </a:p>
          <a:p>
            <a:endParaRPr lang="en-US" dirty="0"/>
          </a:p>
        </p:txBody>
      </p:sp>
    </p:spTree>
    <p:extLst>
      <p:ext uri="{BB962C8B-B14F-4D97-AF65-F5344CB8AC3E}">
        <p14:creationId xmlns:p14="http://schemas.microsoft.com/office/powerpoint/2010/main" val="232388176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973654" y="1472183"/>
            <a:ext cx="10306994" cy="4173423"/>
          </a:xfrm>
          <a:prstGeom prst="rect">
            <a:avLst/>
          </a:prstGeom>
        </p:spPr>
      </p:pic>
    </p:spTree>
    <p:extLst>
      <p:ext uri="{BB962C8B-B14F-4D97-AF65-F5344CB8AC3E}">
        <p14:creationId xmlns:p14="http://schemas.microsoft.com/office/powerpoint/2010/main" val="1316587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b="1" dirty="0" smtClean="0"/>
              <a:t>3. VPN vs Direct Connect</a:t>
            </a:r>
          </a:p>
          <a:p>
            <a:pPr lvl="1"/>
            <a:r>
              <a:rPr lang="en-US" b="1" dirty="0" smtClean="0"/>
              <a:t>Use VPN when:</a:t>
            </a:r>
            <a:endParaRPr lang="en-US" dirty="0" smtClean="0"/>
          </a:p>
          <a:p>
            <a:pPr lvl="2"/>
            <a:r>
              <a:rPr lang="en-US" dirty="0" smtClean="0"/>
              <a:t>You need </a:t>
            </a:r>
            <a:r>
              <a:rPr lang="en-US" b="1" dirty="0" smtClean="0"/>
              <a:t>secure, flexible, and cost-effective</a:t>
            </a:r>
            <a:r>
              <a:rPr lang="en-US" dirty="0" smtClean="0"/>
              <a:t> remote access.</a:t>
            </a:r>
          </a:p>
          <a:p>
            <a:pPr lvl="2"/>
            <a:r>
              <a:rPr lang="en-US" dirty="0" smtClean="0"/>
              <a:t>Data transfer needs are small to medium.</a:t>
            </a:r>
          </a:p>
          <a:p>
            <a:pPr lvl="1"/>
            <a:r>
              <a:rPr lang="en-US" b="1" dirty="0" smtClean="0"/>
              <a:t>Use Direct Connect when:</a:t>
            </a:r>
            <a:endParaRPr lang="en-US" dirty="0" smtClean="0"/>
          </a:p>
          <a:p>
            <a:pPr lvl="2"/>
            <a:r>
              <a:rPr lang="en-US" dirty="0" smtClean="0"/>
              <a:t>You need </a:t>
            </a:r>
            <a:r>
              <a:rPr lang="en-US" b="1" dirty="0" smtClean="0"/>
              <a:t>high bandwidth</a:t>
            </a:r>
            <a:r>
              <a:rPr lang="en-US" dirty="0" smtClean="0"/>
              <a:t> and </a:t>
            </a:r>
            <a:r>
              <a:rPr lang="en-US" b="1" dirty="0" smtClean="0"/>
              <a:t>reliable performance</a:t>
            </a:r>
            <a:r>
              <a:rPr lang="en-US" dirty="0" smtClean="0"/>
              <a:t>.</a:t>
            </a:r>
          </a:p>
          <a:p>
            <a:pPr lvl="2"/>
            <a:r>
              <a:rPr lang="en-US" dirty="0" smtClean="0"/>
              <a:t>You’re moving </a:t>
            </a:r>
            <a:r>
              <a:rPr lang="en-US" b="1" dirty="0" smtClean="0"/>
              <a:t>large datasets</a:t>
            </a:r>
            <a:r>
              <a:rPr lang="en-US" dirty="0" smtClean="0"/>
              <a:t> or hosting latency-sensitive apps.</a:t>
            </a:r>
          </a:p>
          <a:p>
            <a:pPr lvl="1"/>
            <a:r>
              <a:rPr lang="en-US" b="1" dirty="0" smtClean="0"/>
              <a:t>Use both together when:</a:t>
            </a:r>
            <a:endParaRPr lang="en-US" dirty="0" smtClean="0"/>
          </a:p>
          <a:p>
            <a:pPr lvl="2"/>
            <a:r>
              <a:rPr lang="en-US" dirty="0" smtClean="0"/>
              <a:t>You want </a:t>
            </a:r>
            <a:r>
              <a:rPr lang="en-US" b="1" dirty="0" smtClean="0"/>
              <a:t>VPN as a backup (failover)</a:t>
            </a:r>
            <a:r>
              <a:rPr lang="en-US" dirty="0" smtClean="0"/>
              <a:t> for Direct Connect.</a:t>
            </a:r>
          </a:p>
          <a:p>
            <a:pPr lvl="2"/>
            <a:r>
              <a:rPr lang="en-US" dirty="0" smtClean="0"/>
              <a:t>You want </a:t>
            </a:r>
            <a:r>
              <a:rPr lang="en-US" b="1" dirty="0" smtClean="0"/>
              <a:t>increased fault tolerance</a:t>
            </a:r>
            <a:r>
              <a:rPr lang="en-US" dirty="0" smtClean="0"/>
              <a:t> (multiple lines).</a:t>
            </a:r>
          </a:p>
          <a:p>
            <a:pPr lvl="2"/>
            <a:r>
              <a:rPr lang="en-US" dirty="0" smtClean="0"/>
              <a:t>You want </a:t>
            </a:r>
            <a:r>
              <a:rPr lang="en-US" b="1" dirty="0" smtClean="0"/>
              <a:t>aggregate bandwidth</a:t>
            </a:r>
            <a:r>
              <a:rPr lang="en-US" dirty="0" smtClean="0"/>
              <a:t> (combine multiple connections).</a:t>
            </a:r>
          </a:p>
          <a:p>
            <a:endParaRPr lang="en-US" dirty="0"/>
          </a:p>
        </p:txBody>
      </p:sp>
    </p:spTree>
    <p:extLst>
      <p:ext uri="{BB962C8B-B14F-4D97-AF65-F5344CB8AC3E}">
        <p14:creationId xmlns:p14="http://schemas.microsoft.com/office/powerpoint/2010/main" val="395103104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b="1" dirty="0" smtClean="0"/>
              <a:t>4. Global Content Delivery (Multi-Region Setup)</a:t>
            </a:r>
          </a:p>
          <a:p>
            <a:pPr lvl="1"/>
            <a:r>
              <a:rPr lang="en-US" dirty="0" smtClean="0"/>
              <a:t>For companies serving users worldwide:</a:t>
            </a:r>
          </a:p>
          <a:p>
            <a:pPr lvl="1"/>
            <a:r>
              <a:rPr lang="en-US" b="1" dirty="0" smtClean="0"/>
              <a:t>Amazon Route 53 (DNS + Routing):</a:t>
            </a:r>
            <a:endParaRPr lang="en-US" dirty="0" smtClean="0"/>
          </a:p>
          <a:p>
            <a:pPr lvl="2"/>
            <a:r>
              <a:rPr lang="en-US" dirty="0" smtClean="0"/>
              <a:t>Directs users to the </a:t>
            </a:r>
            <a:r>
              <a:rPr lang="en-US" b="1" dirty="0" smtClean="0"/>
              <a:t>closest AWS region</a:t>
            </a:r>
            <a:r>
              <a:rPr lang="en-US" dirty="0" smtClean="0"/>
              <a:t> using policies like </a:t>
            </a:r>
            <a:r>
              <a:rPr lang="en-US" i="1" dirty="0" smtClean="0"/>
              <a:t>latency-based routing</a:t>
            </a:r>
            <a:r>
              <a:rPr lang="en-US" dirty="0" smtClean="0"/>
              <a:t>.</a:t>
            </a:r>
          </a:p>
          <a:p>
            <a:pPr lvl="1"/>
            <a:r>
              <a:rPr lang="en-US" b="1" dirty="0" smtClean="0"/>
              <a:t>Amazon </a:t>
            </a:r>
            <a:r>
              <a:rPr lang="en-US" b="1" dirty="0" err="1" smtClean="0"/>
              <a:t>CloudFront</a:t>
            </a:r>
            <a:r>
              <a:rPr lang="en-US" b="1" dirty="0" smtClean="0"/>
              <a:t> (CDN):</a:t>
            </a:r>
            <a:endParaRPr lang="en-US" dirty="0" smtClean="0"/>
          </a:p>
          <a:p>
            <a:pPr lvl="2"/>
            <a:r>
              <a:rPr lang="en-US" dirty="0" smtClean="0"/>
              <a:t>Distributes cached content via </a:t>
            </a:r>
            <a:r>
              <a:rPr lang="en-US" b="1" dirty="0" smtClean="0"/>
              <a:t>edge locations</a:t>
            </a:r>
            <a:r>
              <a:rPr lang="en-US" dirty="0" smtClean="0"/>
              <a:t> near customers.</a:t>
            </a:r>
          </a:p>
          <a:p>
            <a:pPr lvl="2"/>
            <a:r>
              <a:rPr lang="en-US" dirty="0" smtClean="0"/>
              <a:t>Reduces latency and improves user experience.</a:t>
            </a:r>
          </a:p>
          <a:p>
            <a:pPr lvl="1"/>
            <a:r>
              <a:rPr lang="en-US" b="1" dirty="0" smtClean="0"/>
              <a:t>Multi-VPC &amp; Multi-Region:</a:t>
            </a:r>
            <a:endParaRPr lang="en-US" dirty="0" smtClean="0"/>
          </a:p>
          <a:p>
            <a:pPr lvl="2"/>
            <a:r>
              <a:rPr lang="en-US" dirty="0" smtClean="0"/>
              <a:t>Applications are deployed across multiple AWS Regions.</a:t>
            </a:r>
          </a:p>
          <a:p>
            <a:pPr lvl="2"/>
            <a:r>
              <a:rPr lang="en-US" dirty="0" smtClean="0"/>
              <a:t>Users are routed automatically to the </a:t>
            </a:r>
            <a:r>
              <a:rPr lang="en-US" b="1" dirty="0" smtClean="0"/>
              <a:t>nearest, fastest region</a:t>
            </a:r>
            <a:r>
              <a:rPr lang="en-US" dirty="0" smtClean="0"/>
              <a:t>.</a:t>
            </a:r>
          </a:p>
          <a:p>
            <a:endParaRPr lang="en-US" dirty="0"/>
          </a:p>
        </p:txBody>
      </p:sp>
    </p:spTree>
    <p:extLst>
      <p:ext uri="{BB962C8B-B14F-4D97-AF65-F5344CB8AC3E}">
        <p14:creationId xmlns:p14="http://schemas.microsoft.com/office/powerpoint/2010/main" val="129421065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stretch>
            <a:fillRect/>
          </a:stretch>
        </p:blipFill>
        <p:spPr>
          <a:xfrm>
            <a:off x="1885529" y="1813884"/>
            <a:ext cx="7551079" cy="4477188"/>
          </a:xfrm>
          <a:prstGeom prst="rect">
            <a:avLst/>
          </a:prstGeom>
        </p:spPr>
      </p:pic>
    </p:spTree>
    <p:extLst>
      <p:ext uri="{BB962C8B-B14F-4D97-AF65-F5344CB8AC3E}">
        <p14:creationId xmlns:p14="http://schemas.microsoft.com/office/powerpoint/2010/main" val="229964873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stretch>
            <a:fillRect/>
          </a:stretch>
        </p:blipFill>
        <p:spPr>
          <a:xfrm>
            <a:off x="1698111" y="1807003"/>
            <a:ext cx="8113401" cy="4575508"/>
          </a:xfrm>
          <a:prstGeom prst="rect">
            <a:avLst/>
          </a:prstGeom>
        </p:spPr>
      </p:pic>
    </p:spTree>
    <p:extLst>
      <p:ext uri="{BB962C8B-B14F-4D97-AF65-F5344CB8AC3E}">
        <p14:creationId xmlns:p14="http://schemas.microsoft.com/office/powerpoint/2010/main" val="220377985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Cloud in real life: Exploring the </a:t>
            </a:r>
            <a:r>
              <a:rPr lang="en-US" b="1" dirty="0" smtClean="0"/>
              <a:t>examples</a:t>
            </a:r>
            <a:endParaRPr lang="en-US" dirty="0"/>
          </a:p>
        </p:txBody>
      </p:sp>
      <p:sp>
        <p:nvSpPr>
          <p:cNvPr id="3" name="Content Placeholder 2"/>
          <p:cNvSpPr>
            <a:spLocks noGrp="1"/>
          </p:cNvSpPr>
          <p:nvPr>
            <p:ph idx="1"/>
          </p:nvPr>
        </p:nvSpPr>
        <p:spPr/>
        <p:txBody>
          <a:bodyPr>
            <a:normAutofit fontScale="85000" lnSpcReduction="20000"/>
          </a:bodyPr>
          <a:lstStyle/>
          <a:p>
            <a:r>
              <a:rPr lang="en-US" sz="2400" b="1" dirty="0" smtClean="0"/>
              <a:t>Customer network</a:t>
            </a:r>
          </a:p>
          <a:p>
            <a:pPr lvl="1"/>
            <a:r>
              <a:rPr lang="en-US" dirty="0" smtClean="0">
                <a:effectLst/>
              </a:rPr>
              <a:t>The customer network clients and servers need a secure, high-bandwidth connection for large data transfers and critical application performance.</a:t>
            </a:r>
            <a:endParaRPr lang="en-US" dirty="0" smtClean="0"/>
          </a:p>
          <a:p>
            <a:r>
              <a:rPr lang="en-US" sz="2400" b="1" dirty="0" smtClean="0"/>
              <a:t>Content router or firewall</a:t>
            </a:r>
          </a:p>
          <a:p>
            <a:pPr lvl="1"/>
            <a:r>
              <a:rPr lang="en-US" dirty="0" smtClean="0">
                <a:effectLst/>
              </a:rPr>
              <a:t>The customer has a content router or firewall connecting their network to Direct Connect.</a:t>
            </a:r>
            <a:endParaRPr lang="en-US" dirty="0" smtClean="0"/>
          </a:p>
          <a:p>
            <a:r>
              <a:rPr lang="en-US" sz="2400" b="1" dirty="0" smtClean="0"/>
              <a:t>Multiple Direct Connect connections</a:t>
            </a:r>
          </a:p>
          <a:p>
            <a:pPr marL="457200" lvl="1" indent="0">
              <a:buNone/>
            </a:pPr>
            <a:r>
              <a:rPr lang="en-US" dirty="0" smtClean="0">
                <a:effectLst/>
              </a:rPr>
              <a:t> In addition to fault tolerance,</a:t>
            </a:r>
          </a:p>
          <a:p>
            <a:pPr marL="457200" lvl="1" indent="0">
              <a:buNone/>
            </a:pPr>
            <a:r>
              <a:rPr lang="en-US" dirty="0"/>
              <a:t> </a:t>
            </a:r>
            <a:r>
              <a:rPr lang="en-US" dirty="0" smtClean="0">
                <a:effectLst/>
              </a:rPr>
              <a:t>the customer wanted increased</a:t>
            </a:r>
          </a:p>
          <a:p>
            <a:pPr marL="457200" lvl="1" indent="0">
              <a:buNone/>
            </a:pPr>
            <a:r>
              <a:rPr lang="en-US" dirty="0" smtClean="0">
                <a:effectLst/>
              </a:rPr>
              <a:t> bandwidth. They can even combine</a:t>
            </a:r>
          </a:p>
          <a:p>
            <a:pPr marL="457200" lvl="1" indent="0">
              <a:buNone/>
            </a:pPr>
            <a:r>
              <a:rPr lang="en-US" dirty="0"/>
              <a:t> </a:t>
            </a:r>
            <a:r>
              <a:rPr lang="en-US" dirty="0" smtClean="0">
                <a:effectLst/>
              </a:rPr>
              <a:t>multiple connections to achieve</a:t>
            </a:r>
          </a:p>
          <a:p>
            <a:pPr marL="457200" lvl="1" indent="0">
              <a:buNone/>
            </a:pPr>
            <a:r>
              <a:rPr lang="en-US" dirty="0" smtClean="0">
                <a:effectLst/>
              </a:rPr>
              <a:t> higher aggregate bandwidth.</a:t>
            </a:r>
          </a:p>
          <a:p>
            <a:r>
              <a:rPr lang="en-US" sz="2400" b="1" dirty="0" smtClean="0"/>
              <a:t>Virtual private gateway</a:t>
            </a:r>
          </a:p>
          <a:p>
            <a:pPr lvl="1"/>
            <a:r>
              <a:rPr lang="en-US" dirty="0" smtClean="0">
                <a:effectLst/>
              </a:rPr>
              <a:t>Using a virtual private gateway,</a:t>
            </a:r>
          </a:p>
          <a:p>
            <a:pPr marL="457200" lvl="1" indent="0">
              <a:buNone/>
            </a:pPr>
            <a:r>
              <a:rPr lang="en-US" dirty="0"/>
              <a:t> </a:t>
            </a:r>
            <a:r>
              <a:rPr lang="en-US" dirty="0" smtClean="0"/>
              <a:t>   </a:t>
            </a:r>
            <a:r>
              <a:rPr lang="en-US" dirty="0" smtClean="0">
                <a:effectLst/>
              </a:rPr>
              <a:t>the clients can securely access the</a:t>
            </a:r>
          </a:p>
          <a:p>
            <a:pPr marL="457200" lvl="1" indent="0">
              <a:buNone/>
            </a:pPr>
            <a:r>
              <a:rPr lang="en-US" dirty="0" smtClean="0">
                <a:effectLst/>
              </a:rPr>
              <a:t>    private resources in the Amazon VPC.</a:t>
            </a:r>
            <a:endParaRPr lang="en-US" dirty="0" smtClean="0"/>
          </a:p>
          <a:p>
            <a:pPr marL="457200" lvl="1" indent="0">
              <a:buNone/>
            </a:pPr>
            <a:endParaRPr lang="en-US" dirty="0" smtClean="0"/>
          </a:p>
          <a:p>
            <a:endParaRPr lang="en-US" dirty="0"/>
          </a:p>
        </p:txBody>
      </p:sp>
      <p:pic>
        <p:nvPicPr>
          <p:cNvPr id="4" name="Picture 3"/>
          <p:cNvPicPr>
            <a:picLocks noChangeAspect="1"/>
          </p:cNvPicPr>
          <p:nvPr/>
        </p:nvPicPr>
        <p:blipFill>
          <a:blip r:embed="rId2"/>
          <a:stretch>
            <a:fillRect/>
          </a:stretch>
        </p:blipFill>
        <p:spPr>
          <a:xfrm>
            <a:off x="5648383" y="3262503"/>
            <a:ext cx="6501487" cy="2914460"/>
          </a:xfrm>
          <a:prstGeom prst="rect">
            <a:avLst/>
          </a:prstGeom>
        </p:spPr>
      </p:pic>
    </p:spTree>
    <p:extLst>
      <p:ext uri="{BB962C8B-B14F-4D97-AF65-F5344CB8AC3E}">
        <p14:creationId xmlns:p14="http://schemas.microsoft.com/office/powerpoint/2010/main" val="4013699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1117"/>
            <a:ext cx="10515600" cy="1325563"/>
          </a:xfrm>
        </p:spPr>
        <p:txBody>
          <a:bodyPr/>
          <a:lstStyle/>
          <a:p>
            <a:r>
              <a:rPr lang="en-US" b="1" dirty="0" smtClean="0"/>
              <a:t>AWS Cloud, Regions, Amazon VPC, and AZs</a:t>
            </a:r>
            <a:endParaRPr lang="en-US" dirty="0"/>
          </a:p>
        </p:txBody>
      </p:sp>
      <p:sp>
        <p:nvSpPr>
          <p:cNvPr id="3" name="Content Placeholder 2"/>
          <p:cNvSpPr>
            <a:spLocks noGrp="1"/>
          </p:cNvSpPr>
          <p:nvPr>
            <p:ph idx="1"/>
          </p:nvPr>
        </p:nvSpPr>
        <p:spPr>
          <a:xfrm>
            <a:off x="0" y="1816481"/>
            <a:ext cx="6976872" cy="4351338"/>
          </a:xfrm>
        </p:spPr>
        <p:txBody>
          <a:bodyPr>
            <a:normAutofit/>
          </a:bodyPr>
          <a:lstStyle/>
          <a:p>
            <a:r>
              <a:rPr lang="en-US" b="1" dirty="0" smtClean="0">
                <a:effectLst/>
              </a:rPr>
              <a:t>AWS Cloud</a:t>
            </a:r>
            <a:r>
              <a:rPr lang="en-US" dirty="0" smtClean="0">
                <a:effectLst/>
              </a:rPr>
              <a:t> is the outermost box in most diagrams.</a:t>
            </a:r>
          </a:p>
          <a:p>
            <a:endParaRPr lang="en-US" dirty="0" smtClean="0"/>
          </a:p>
          <a:p>
            <a:r>
              <a:rPr lang="en-US" b="1" dirty="0" smtClean="0">
                <a:effectLst/>
              </a:rPr>
              <a:t>Region</a:t>
            </a:r>
            <a:r>
              <a:rPr lang="en-US" dirty="0" smtClean="0">
                <a:effectLst/>
              </a:rPr>
              <a:t> is the next box. AWS Regions are separate geographic areas. You choose your Region based on your users' geographic location for lower latency, compliance and data residency requirements, available services, and cost.</a:t>
            </a:r>
            <a:endParaRPr lang="en-US" dirty="0" smtClean="0"/>
          </a:p>
          <a:p>
            <a:endParaRPr lang="en-US" dirty="0"/>
          </a:p>
        </p:txBody>
      </p:sp>
      <p:pic>
        <p:nvPicPr>
          <p:cNvPr id="4" name="Picture 3"/>
          <p:cNvPicPr>
            <a:picLocks noChangeAspect="1"/>
          </p:cNvPicPr>
          <p:nvPr/>
        </p:nvPicPr>
        <p:blipFill>
          <a:blip r:embed="rId2"/>
          <a:stretch>
            <a:fillRect/>
          </a:stretch>
        </p:blipFill>
        <p:spPr>
          <a:xfrm>
            <a:off x="6665977" y="1816481"/>
            <a:ext cx="5526024" cy="3334177"/>
          </a:xfrm>
          <a:prstGeom prst="rect">
            <a:avLst/>
          </a:prstGeom>
        </p:spPr>
      </p:pic>
    </p:spTree>
    <p:extLst>
      <p:ext uri="{BB962C8B-B14F-4D97-AF65-F5344CB8AC3E}">
        <p14:creationId xmlns:p14="http://schemas.microsoft.com/office/powerpoint/2010/main" val="3546927223"/>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Delivering content to several different Regions </a:t>
            </a:r>
            <a:r>
              <a:rPr lang="en-US" b="1" dirty="0" smtClean="0"/>
              <a:t>globally</a:t>
            </a:r>
            <a:endParaRPr lang="en-US" dirty="0"/>
          </a:p>
        </p:txBody>
      </p:sp>
      <p:sp>
        <p:nvSpPr>
          <p:cNvPr id="3" name="Content Placeholder 2"/>
          <p:cNvSpPr>
            <a:spLocks noGrp="1"/>
          </p:cNvSpPr>
          <p:nvPr>
            <p:ph idx="1"/>
          </p:nvPr>
        </p:nvSpPr>
        <p:spPr/>
        <p:txBody>
          <a:bodyPr/>
          <a:lstStyle/>
          <a:p>
            <a:r>
              <a:rPr lang="en-US" dirty="0" smtClean="0">
                <a:effectLst/>
              </a:rPr>
              <a:t>Here is an example of how a company with offices around the world can deliver content with low latency for a seamless experience across multiple Regions.</a:t>
            </a:r>
          </a:p>
          <a:p>
            <a:pPr marL="0" indent="0">
              <a:buNone/>
            </a:pPr>
            <a:endParaRPr lang="en-US" dirty="0"/>
          </a:p>
        </p:txBody>
      </p:sp>
      <p:pic>
        <p:nvPicPr>
          <p:cNvPr id="4" name="Picture 3"/>
          <p:cNvPicPr>
            <a:picLocks noChangeAspect="1"/>
          </p:cNvPicPr>
          <p:nvPr/>
        </p:nvPicPr>
        <p:blipFill>
          <a:blip r:embed="rId2"/>
          <a:stretch>
            <a:fillRect/>
          </a:stretch>
        </p:blipFill>
        <p:spPr>
          <a:xfrm>
            <a:off x="1840611" y="3072410"/>
            <a:ext cx="7708587" cy="3785589"/>
          </a:xfrm>
          <a:prstGeom prst="rect">
            <a:avLst/>
          </a:prstGeom>
        </p:spPr>
      </p:pic>
    </p:spTree>
    <p:extLst>
      <p:ext uri="{BB962C8B-B14F-4D97-AF65-F5344CB8AC3E}">
        <p14:creationId xmlns:p14="http://schemas.microsoft.com/office/powerpoint/2010/main" val="59432584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r>
              <a:rPr lang="en-US" b="1" dirty="0" smtClean="0"/>
              <a:t>Users</a:t>
            </a:r>
          </a:p>
          <a:p>
            <a:pPr lvl="1"/>
            <a:r>
              <a:rPr lang="en-US" dirty="0" smtClean="0">
                <a:effectLst/>
              </a:rPr>
              <a:t>The users access the company's website using a custom domain. </a:t>
            </a:r>
          </a:p>
          <a:p>
            <a:pPr lvl="1"/>
            <a:r>
              <a:rPr lang="en-US" dirty="0" smtClean="0">
                <a:effectLst/>
              </a:rPr>
              <a:t>The request is first sent to a Route 53 DNS record.</a:t>
            </a:r>
          </a:p>
          <a:p>
            <a:r>
              <a:rPr lang="en-US" b="1" dirty="0" smtClean="0"/>
              <a:t>Routing policy</a:t>
            </a:r>
          </a:p>
          <a:p>
            <a:pPr lvl="1"/>
            <a:r>
              <a:rPr lang="en-US" dirty="0" smtClean="0">
                <a:effectLst/>
              </a:rPr>
              <a:t>Route 53 uses a routing policy to determine which Region is closest to the user. </a:t>
            </a:r>
          </a:p>
          <a:p>
            <a:pPr lvl="1"/>
            <a:r>
              <a:rPr lang="en-US" dirty="0" smtClean="0">
                <a:effectLst/>
              </a:rPr>
              <a:t>Route 53 directs the user to the appropriate </a:t>
            </a:r>
            <a:r>
              <a:rPr lang="en-US" b="1" dirty="0" err="1" smtClean="0">
                <a:effectLst/>
              </a:rPr>
              <a:t>CloudFront</a:t>
            </a:r>
            <a:r>
              <a:rPr lang="en-US" dirty="0" smtClean="0">
                <a:effectLst/>
              </a:rPr>
              <a:t> edge location.</a:t>
            </a:r>
          </a:p>
          <a:p>
            <a:r>
              <a:rPr lang="en-US" b="1" dirty="0" smtClean="0"/>
              <a:t>Direct to edge locations</a:t>
            </a:r>
          </a:p>
          <a:p>
            <a:pPr lvl="1"/>
            <a:r>
              <a:rPr lang="en-US" dirty="0" smtClean="0">
                <a:effectLst/>
              </a:rPr>
              <a:t>Route 53 directs the user to the </a:t>
            </a:r>
            <a:r>
              <a:rPr lang="en-US" dirty="0" err="1" smtClean="0">
                <a:effectLst/>
              </a:rPr>
              <a:t>CloudFront</a:t>
            </a:r>
            <a:r>
              <a:rPr lang="en-US" dirty="0" smtClean="0">
                <a:effectLst/>
              </a:rPr>
              <a:t> edge location in the appropriate Region.</a:t>
            </a:r>
            <a:endParaRPr lang="en-US" dirty="0" smtClean="0"/>
          </a:p>
          <a:p>
            <a:r>
              <a:rPr lang="en-US" b="1" dirty="0" smtClean="0"/>
              <a:t>Content in multiple AZs</a:t>
            </a:r>
          </a:p>
          <a:p>
            <a:pPr lvl="1"/>
            <a:r>
              <a:rPr lang="en-US" dirty="0" smtClean="0">
                <a:effectLst/>
              </a:rPr>
              <a:t>The content is fetched from the designated origin server in the chosen Region. </a:t>
            </a:r>
          </a:p>
          <a:p>
            <a:pPr lvl="1"/>
            <a:r>
              <a:rPr lang="en-US" dirty="0" smtClean="0">
                <a:effectLst/>
              </a:rPr>
              <a:t>Also note, the website was built with resources in multiple Availability Zones for high availability.</a:t>
            </a:r>
            <a:endParaRPr lang="en-US" dirty="0" smtClean="0"/>
          </a:p>
          <a:p>
            <a:pPr lvl="1"/>
            <a:endParaRPr lang="en-US" dirty="0" smtClean="0">
              <a:effectLst/>
            </a:endParaRPr>
          </a:p>
          <a:p>
            <a:pPr lvl="1"/>
            <a:endParaRPr lang="en-US" dirty="0" smtClean="0"/>
          </a:p>
          <a:p>
            <a:pPr lvl="1"/>
            <a:endParaRPr lang="en-US" dirty="0" smtClean="0">
              <a:effectLst/>
            </a:endParaRPr>
          </a:p>
          <a:p>
            <a:pPr lvl="1"/>
            <a:endParaRPr lang="en-US" dirty="0" smtClean="0"/>
          </a:p>
          <a:p>
            <a:endParaRPr lang="en-US" dirty="0"/>
          </a:p>
        </p:txBody>
      </p:sp>
    </p:spTree>
    <p:extLst>
      <p:ext uri="{BB962C8B-B14F-4D97-AF65-F5344CB8AC3E}">
        <p14:creationId xmlns:p14="http://schemas.microsoft.com/office/powerpoint/2010/main" val="328858041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Recap</a:t>
            </a:r>
            <a:endParaRPr lang="en-US" dirty="0"/>
          </a:p>
        </p:txBody>
      </p:sp>
      <p:sp>
        <p:nvSpPr>
          <p:cNvPr id="3" name="Content Placeholder 2"/>
          <p:cNvSpPr>
            <a:spLocks noGrp="1"/>
          </p:cNvSpPr>
          <p:nvPr>
            <p:ph idx="1"/>
          </p:nvPr>
        </p:nvSpPr>
        <p:spPr/>
        <p:txBody>
          <a:bodyPr/>
          <a:lstStyle/>
          <a:p>
            <a:r>
              <a:rPr lang="en-US" dirty="0" smtClean="0"/>
              <a:t>In this networking module, you identified core networking components and how they connect in the AWS Cloud. </a:t>
            </a:r>
          </a:p>
          <a:p>
            <a:r>
              <a:rPr lang="en-US" dirty="0" smtClean="0"/>
              <a:t>We</a:t>
            </a:r>
            <a:r>
              <a:rPr lang="en-US" dirty="0"/>
              <a:t> covered the basics of a VPC, the way that you isolate your workload in AWS, gateways, network ACLs, and security groups. </a:t>
            </a:r>
            <a:endParaRPr lang="en-US" dirty="0" smtClean="0"/>
          </a:p>
          <a:p>
            <a:r>
              <a:rPr lang="en-US" dirty="0" smtClean="0"/>
              <a:t>You </a:t>
            </a:r>
            <a:r>
              <a:rPr lang="en-US" dirty="0"/>
              <a:t>also reviewed ways to connect to AWS through a VPN and Direct Connect, secure connections that are either encrypted over the public internet or exclusive connections used by you and you alone.</a:t>
            </a:r>
            <a:endParaRPr lang="en-US" dirty="0" smtClean="0"/>
          </a:p>
          <a:p>
            <a:r>
              <a:rPr lang="en-US" dirty="0" smtClean="0"/>
              <a:t>You also learned about AWS edge locations, Route 53 for DNS, and </a:t>
            </a:r>
            <a:r>
              <a:rPr lang="en-US" dirty="0" err="1" smtClean="0"/>
              <a:t>CloudFront</a:t>
            </a:r>
            <a:r>
              <a:rPr lang="en-US" dirty="0" smtClean="0"/>
              <a:t> to cache content closer to consumers.</a:t>
            </a:r>
          </a:p>
          <a:p>
            <a:endParaRPr lang="en-US" dirty="0"/>
          </a:p>
        </p:txBody>
      </p:sp>
    </p:spTree>
    <p:extLst>
      <p:ext uri="{BB962C8B-B14F-4D97-AF65-F5344CB8AC3E}">
        <p14:creationId xmlns:p14="http://schemas.microsoft.com/office/powerpoint/2010/main" val="115328819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Resources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598737773"/>
              </p:ext>
            </p:extLst>
          </p:nvPr>
        </p:nvGraphicFramePr>
        <p:xfrm>
          <a:off x="994822" y="1414145"/>
          <a:ext cx="3567018" cy="5342254"/>
        </p:xfrm>
        <a:graphic>
          <a:graphicData uri="http://schemas.openxmlformats.org/drawingml/2006/table">
            <a:tbl>
              <a:tblPr/>
              <a:tblGrid>
                <a:gridCol w="1111280"/>
                <a:gridCol w="2455738"/>
              </a:tblGrid>
              <a:tr h="127196">
                <a:tc>
                  <a:txBody>
                    <a:bodyPr/>
                    <a:lstStyle/>
                    <a:p>
                      <a:pPr algn="l"/>
                      <a:r>
                        <a:rPr lang="en-US" sz="500">
                          <a:effectLst/>
                        </a:rPr>
                        <a:t>Resource link</a:t>
                      </a:r>
                    </a:p>
                  </a:txBody>
                  <a:tcPr marL="25901" marR="25901" marT="12950" marB="12950" anchor="ctr">
                    <a:lnL>
                      <a:noFill/>
                    </a:lnL>
                    <a:lnR>
                      <a:noFill/>
                    </a:lnR>
                    <a:lnT>
                      <a:noFill/>
                    </a:lnT>
                    <a:lnB>
                      <a:noFill/>
                    </a:lnB>
                  </a:tcPr>
                </a:tc>
                <a:tc>
                  <a:txBody>
                    <a:bodyPr/>
                    <a:lstStyle/>
                    <a:p>
                      <a:pPr algn="l"/>
                      <a:r>
                        <a:rPr lang="en-US" sz="500">
                          <a:effectLst/>
                        </a:rPr>
                        <a:t>Description</a:t>
                      </a:r>
                    </a:p>
                  </a:txBody>
                  <a:tcPr marL="25901" marR="25901" marT="12950" marB="12950" anchor="ctr">
                    <a:lnL>
                      <a:noFill/>
                    </a:lnL>
                    <a:lnR>
                      <a:noFill/>
                    </a:lnR>
                    <a:lnT>
                      <a:noFill/>
                    </a:lnT>
                    <a:lnB>
                      <a:noFill/>
                    </a:lnB>
                  </a:tcPr>
                </a:tc>
              </a:tr>
              <a:tr h="317991">
                <a:tc>
                  <a:txBody>
                    <a:bodyPr/>
                    <a:lstStyle/>
                    <a:p>
                      <a:pPr algn="l"/>
                      <a:r>
                        <a:rPr lang="en-US" sz="500" dirty="0">
                          <a:effectLst/>
                          <a:hlinkClick r:id="rId2"/>
                        </a:rPr>
                        <a:t>Amazon Virtual Private </a:t>
                      </a:r>
                      <a:r>
                        <a:rPr lang="en-US" sz="500" dirty="0" smtClean="0">
                          <a:effectLst/>
                          <a:hlinkClick r:id="rId2"/>
                        </a:rPr>
                        <a:t>Cloud</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solidFill>
                            <a:srgbClr val="0F141A"/>
                          </a:solidFill>
                          <a:effectLst/>
                        </a:rPr>
                        <a:t>Amazon VPC is a service to provision a logically isolated section of the AWS Cloud where you can launch AWS resources in a virtual network that you define.</a:t>
                      </a:r>
                      <a:endParaRPr lang="en-US" sz="500">
                        <a:effectLst/>
                      </a:endParaRPr>
                    </a:p>
                  </a:txBody>
                  <a:tcPr marL="25901" marR="25901" marT="12950" marB="12950" anchor="ctr">
                    <a:lnL>
                      <a:noFill/>
                    </a:lnL>
                    <a:lnR>
                      <a:noFill/>
                    </a:lnR>
                    <a:lnT>
                      <a:noFill/>
                    </a:lnT>
                    <a:lnB>
                      <a:noFill/>
                    </a:lnB>
                    <a:solidFill>
                      <a:srgbClr val="FFFFFF"/>
                    </a:solidFill>
                  </a:tcPr>
                </a:tc>
              </a:tr>
              <a:tr h="222594">
                <a:tc>
                  <a:txBody>
                    <a:bodyPr/>
                    <a:lstStyle/>
                    <a:p>
                      <a:pPr algn="l"/>
                      <a:r>
                        <a:rPr lang="en-US" sz="500" dirty="0" smtClean="0">
                          <a:effectLst/>
                          <a:hlinkClick r:id="rId3"/>
                        </a:rPr>
                        <a:t>Subnet</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solidFill>
                            <a:srgbClr val="000000"/>
                          </a:solidFill>
                          <a:effectLst/>
                        </a:rPr>
                        <a:t>A subnet is a section of a VPC that can contain resources and is used to organize your resources. They can contain be either public or private.</a:t>
                      </a:r>
                      <a:endParaRPr lang="en-US" sz="500">
                        <a:effectLst/>
                      </a:endParaRPr>
                    </a:p>
                  </a:txBody>
                  <a:tcPr marL="25901" marR="25901" marT="12950" marB="12950" anchor="ctr">
                    <a:lnL>
                      <a:noFill/>
                    </a:lnL>
                    <a:lnR>
                      <a:noFill/>
                    </a:lnR>
                    <a:lnT>
                      <a:noFill/>
                    </a:lnT>
                    <a:lnB>
                      <a:noFill/>
                    </a:lnB>
                    <a:solidFill>
                      <a:srgbClr val="FFFFFF"/>
                    </a:solidFill>
                  </a:tcPr>
                </a:tc>
              </a:tr>
              <a:tr h="222594">
                <a:tc>
                  <a:txBody>
                    <a:bodyPr/>
                    <a:lstStyle/>
                    <a:p>
                      <a:pPr algn="l"/>
                      <a:r>
                        <a:rPr lang="en-US" sz="500" dirty="0">
                          <a:effectLst/>
                          <a:hlinkClick r:id="rId4"/>
                        </a:rPr>
                        <a:t>Internet </a:t>
                      </a:r>
                      <a:r>
                        <a:rPr lang="en-US" sz="500" dirty="0" smtClean="0">
                          <a:effectLst/>
                          <a:hlinkClick r:id="rId4"/>
                        </a:rPr>
                        <a:t>gateway</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An internet gateway is a connection between a VPC and the internet. It allows public traffic from the internet to access your VPC.</a:t>
                      </a:r>
                    </a:p>
                  </a:txBody>
                  <a:tcPr marL="25901" marR="25901" marT="12950" marB="12950" anchor="ctr">
                    <a:lnL>
                      <a:noFill/>
                    </a:lnL>
                    <a:lnR>
                      <a:noFill/>
                    </a:lnR>
                    <a:lnT>
                      <a:noFill/>
                    </a:lnT>
                    <a:lnB>
                      <a:noFill/>
                    </a:lnB>
                    <a:solidFill>
                      <a:srgbClr val="FFFFFF"/>
                    </a:solidFill>
                  </a:tcPr>
                </a:tc>
              </a:tr>
              <a:tr h="317991">
                <a:tc>
                  <a:txBody>
                    <a:bodyPr/>
                    <a:lstStyle/>
                    <a:p>
                      <a:pPr algn="l"/>
                      <a:r>
                        <a:rPr lang="en-US" sz="500" dirty="0">
                          <a:effectLst/>
                          <a:hlinkClick r:id="rId5"/>
                        </a:rPr>
                        <a:t>Virtual private </a:t>
                      </a:r>
                      <a:r>
                        <a:rPr lang="en-US" sz="500" dirty="0" smtClean="0">
                          <a:effectLst/>
                          <a:hlinkClick r:id="rId5"/>
                        </a:rPr>
                        <a:t>gateway</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A virtual private gateway is the component that allows protected internet traffic to enter into the VPC. It allows a connection between your VPC and a private network only if it is coming from an approved network.</a:t>
                      </a:r>
                    </a:p>
                  </a:txBody>
                  <a:tcPr marL="25901" marR="25901" marT="12950" marB="12950" anchor="ctr">
                    <a:lnL>
                      <a:noFill/>
                    </a:lnL>
                    <a:lnR>
                      <a:noFill/>
                    </a:lnR>
                    <a:lnT>
                      <a:noFill/>
                    </a:lnT>
                    <a:lnB>
                      <a:noFill/>
                    </a:lnB>
                    <a:solidFill>
                      <a:srgbClr val="FFFFFF"/>
                    </a:solidFill>
                  </a:tcPr>
                </a:tc>
              </a:tr>
              <a:tr h="413389">
                <a:tc>
                  <a:txBody>
                    <a:bodyPr/>
                    <a:lstStyle/>
                    <a:p>
                      <a:pPr algn="l"/>
                      <a:r>
                        <a:rPr lang="en-US" sz="500" dirty="0">
                          <a:effectLst/>
                          <a:hlinkClick r:id="rId6"/>
                        </a:rPr>
                        <a:t>AWS Client </a:t>
                      </a:r>
                      <a:r>
                        <a:rPr lang="en-US" sz="500" dirty="0" smtClean="0">
                          <a:effectLst/>
                          <a:hlinkClick r:id="rId6"/>
                        </a:rPr>
                        <a:t>VPN</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Amazon Client VPC is a networking service you can use to connect your remote workers and on-premises networks to the cloud. It is a fully managed, elastic VPN service that automatically scales up or down based on user demand.</a:t>
                      </a:r>
                    </a:p>
                  </a:txBody>
                  <a:tcPr marL="25901" marR="25901" marT="12950" marB="12950" anchor="ctr">
                    <a:lnL>
                      <a:noFill/>
                    </a:lnL>
                    <a:lnR>
                      <a:noFill/>
                    </a:lnR>
                    <a:lnT>
                      <a:noFill/>
                    </a:lnT>
                    <a:lnB>
                      <a:noFill/>
                    </a:lnB>
                    <a:solidFill>
                      <a:srgbClr val="FFFFFF"/>
                    </a:solidFill>
                  </a:tcPr>
                </a:tc>
              </a:tr>
              <a:tr h="222594">
                <a:tc>
                  <a:txBody>
                    <a:bodyPr/>
                    <a:lstStyle/>
                    <a:p>
                      <a:pPr algn="l"/>
                      <a:r>
                        <a:rPr lang="en-US" sz="500" dirty="0">
                          <a:effectLst/>
                          <a:hlinkClick r:id="rId7"/>
                        </a:rPr>
                        <a:t>AWS Site-to-Site </a:t>
                      </a:r>
                      <a:r>
                        <a:rPr lang="en-US" sz="500" dirty="0" smtClean="0">
                          <a:effectLst/>
                          <a:hlinkClick r:id="rId7"/>
                        </a:rPr>
                        <a:t>VPN</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AWS Site-to-Site VPN creates a secure connection between your data center or branch offices and your AWS Cloud resources.</a:t>
                      </a:r>
                    </a:p>
                  </a:txBody>
                  <a:tcPr marL="25901" marR="25901" marT="12950" marB="12950" anchor="ctr">
                    <a:lnL>
                      <a:noFill/>
                    </a:lnL>
                    <a:lnR>
                      <a:noFill/>
                    </a:lnR>
                    <a:lnT>
                      <a:noFill/>
                    </a:lnT>
                    <a:lnB>
                      <a:noFill/>
                    </a:lnB>
                    <a:solidFill>
                      <a:srgbClr val="FFFFFF"/>
                    </a:solidFill>
                  </a:tcPr>
                </a:tc>
              </a:tr>
              <a:tr h="317991">
                <a:tc>
                  <a:txBody>
                    <a:bodyPr/>
                    <a:lstStyle/>
                    <a:p>
                      <a:pPr algn="l"/>
                      <a:r>
                        <a:rPr lang="en-US" sz="500" dirty="0">
                          <a:effectLst/>
                          <a:hlinkClick r:id="rId8"/>
                        </a:rPr>
                        <a:t>AWS </a:t>
                      </a:r>
                      <a:r>
                        <a:rPr lang="en-US" sz="500" dirty="0" err="1" smtClean="0">
                          <a:effectLst/>
                          <a:hlinkClick r:id="rId8"/>
                        </a:rPr>
                        <a:t>PrivateLink</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AWS PrivateLink is a highly available, scalable technology that you can use to privately connect your VPC to services and resources as though they were in your VPC.</a:t>
                      </a:r>
                    </a:p>
                  </a:txBody>
                  <a:tcPr marL="25901" marR="25901" marT="12950" marB="12950" anchor="ctr">
                    <a:lnL>
                      <a:noFill/>
                    </a:lnL>
                    <a:lnR>
                      <a:noFill/>
                    </a:lnR>
                    <a:lnT>
                      <a:noFill/>
                    </a:lnT>
                    <a:lnB>
                      <a:noFill/>
                    </a:lnB>
                    <a:solidFill>
                      <a:srgbClr val="FFFFFF"/>
                    </a:solidFill>
                  </a:tcPr>
                </a:tc>
              </a:tr>
              <a:tr h="222594">
                <a:tc>
                  <a:txBody>
                    <a:bodyPr/>
                    <a:lstStyle/>
                    <a:p>
                      <a:pPr algn="l"/>
                      <a:r>
                        <a:rPr lang="en-US" sz="500" u="sng" dirty="0">
                          <a:effectLst/>
                          <a:hlinkClick r:id="rId9"/>
                        </a:rPr>
                        <a:t>AWS Direct </a:t>
                      </a:r>
                      <a:r>
                        <a:rPr lang="en-US" sz="500" u="sng" dirty="0" smtClean="0">
                          <a:effectLst/>
                          <a:hlinkClick r:id="rId9"/>
                        </a:rPr>
                        <a:t>Connect</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AWS Direct Connect is a service that provides a dedicated private connection between your data center and a VPC.</a:t>
                      </a:r>
                    </a:p>
                  </a:txBody>
                  <a:tcPr marL="25901" marR="25901" marT="12950" marB="12950" anchor="ctr">
                    <a:lnL>
                      <a:noFill/>
                    </a:lnL>
                    <a:lnR>
                      <a:noFill/>
                    </a:lnR>
                    <a:lnT>
                      <a:noFill/>
                    </a:lnT>
                    <a:lnB>
                      <a:noFill/>
                    </a:lnB>
                    <a:solidFill>
                      <a:srgbClr val="FFFFFF"/>
                    </a:solidFill>
                  </a:tcPr>
                </a:tc>
              </a:tr>
              <a:tr h="317991">
                <a:tc>
                  <a:txBody>
                    <a:bodyPr/>
                    <a:lstStyle/>
                    <a:p>
                      <a:pPr algn="l"/>
                      <a:r>
                        <a:rPr lang="en-US" sz="500" u="sng" dirty="0">
                          <a:effectLst/>
                          <a:hlinkClick r:id="rId10"/>
                        </a:rPr>
                        <a:t>Network Access Control List (network ACL</a:t>
                      </a:r>
                      <a:r>
                        <a:rPr lang="en-US" sz="500" u="sng" dirty="0" smtClean="0">
                          <a:effectLst/>
                          <a:hlinkClick r:id="rId10"/>
                        </a:rPr>
                        <a:t>)</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A network ACL allows or denies specific inbound or outbound traffic at the subnet level using stateless packet filtering.</a:t>
                      </a:r>
                    </a:p>
                  </a:txBody>
                  <a:tcPr marL="25901" marR="25901" marT="12950" marB="12950" anchor="ctr">
                    <a:lnL>
                      <a:noFill/>
                    </a:lnL>
                    <a:lnR>
                      <a:noFill/>
                    </a:lnR>
                    <a:lnT>
                      <a:noFill/>
                    </a:lnT>
                    <a:lnB>
                      <a:noFill/>
                    </a:lnB>
                    <a:solidFill>
                      <a:srgbClr val="FFFFFF"/>
                    </a:solidFill>
                  </a:tcPr>
                </a:tc>
              </a:tr>
              <a:tr h="222594">
                <a:tc>
                  <a:txBody>
                    <a:bodyPr/>
                    <a:lstStyle/>
                    <a:p>
                      <a:pPr algn="l"/>
                      <a:r>
                        <a:rPr lang="en-US" sz="500" u="sng" dirty="0">
                          <a:effectLst/>
                          <a:hlinkClick r:id="rId11"/>
                        </a:rPr>
                        <a:t>Security </a:t>
                      </a:r>
                      <a:r>
                        <a:rPr lang="en-US" sz="500" u="sng" dirty="0" smtClean="0">
                          <a:effectLst/>
                          <a:hlinkClick r:id="rId11"/>
                        </a:rPr>
                        <a:t>groups</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Security groups</a:t>
                      </a:r>
                      <a:r>
                        <a:rPr lang="en-US" sz="500">
                          <a:solidFill>
                            <a:srgbClr val="0F141A"/>
                          </a:solidFill>
                          <a:effectLst/>
                        </a:rPr>
                        <a:t> control the inbound and outbound traffic for a resource at the instance level </a:t>
                      </a:r>
                      <a:r>
                        <a:rPr lang="en-US" sz="500">
                          <a:effectLst/>
                        </a:rPr>
                        <a:t>using stateful packet filtering.</a:t>
                      </a:r>
                    </a:p>
                  </a:txBody>
                  <a:tcPr marL="25901" marR="25901" marT="12950" marB="12950" anchor="ctr">
                    <a:lnL>
                      <a:noFill/>
                    </a:lnL>
                    <a:lnR>
                      <a:noFill/>
                    </a:lnR>
                    <a:lnT>
                      <a:noFill/>
                    </a:lnT>
                    <a:lnB>
                      <a:noFill/>
                    </a:lnB>
                    <a:solidFill>
                      <a:srgbClr val="FFFFFF"/>
                    </a:solidFill>
                  </a:tcPr>
                </a:tc>
              </a:tr>
              <a:tr h="222594">
                <a:tc>
                  <a:txBody>
                    <a:bodyPr/>
                    <a:lstStyle/>
                    <a:p>
                      <a:pPr algn="l"/>
                      <a:r>
                        <a:rPr lang="en-US" sz="500" u="sng" dirty="0">
                          <a:effectLst/>
                          <a:hlinkClick r:id="rId12"/>
                        </a:rPr>
                        <a:t>Domain Name System (DNS</a:t>
                      </a:r>
                      <a:r>
                        <a:rPr lang="en-US" sz="500" u="sng" dirty="0" smtClean="0">
                          <a:effectLst/>
                          <a:hlinkClick r:id="rId12"/>
                        </a:rPr>
                        <a:t>)</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solidFill>
                            <a:srgbClr val="000000"/>
                          </a:solidFill>
                          <a:effectLst/>
                        </a:rPr>
                        <a:t>DNS translates human readable domain names to machine readable IP addresses (for example, 192.0.2.0).</a:t>
                      </a:r>
                      <a:endParaRPr lang="en-US" sz="500">
                        <a:effectLst/>
                      </a:endParaRPr>
                    </a:p>
                  </a:txBody>
                  <a:tcPr marL="25901" marR="25901" marT="12950" marB="12950" anchor="ctr">
                    <a:lnL>
                      <a:noFill/>
                    </a:lnL>
                    <a:lnR>
                      <a:noFill/>
                    </a:lnR>
                    <a:lnT>
                      <a:noFill/>
                    </a:lnT>
                    <a:lnB>
                      <a:noFill/>
                    </a:lnB>
                    <a:solidFill>
                      <a:srgbClr val="FFFFFF"/>
                    </a:solidFill>
                  </a:tcPr>
                </a:tc>
              </a:tr>
              <a:tr h="413389">
                <a:tc>
                  <a:txBody>
                    <a:bodyPr/>
                    <a:lstStyle/>
                    <a:p>
                      <a:pPr algn="l"/>
                      <a:r>
                        <a:rPr lang="en-US" sz="500" u="sng" dirty="0">
                          <a:effectLst/>
                          <a:hlinkClick r:id="rId13"/>
                        </a:rPr>
                        <a:t>Amazon Route </a:t>
                      </a:r>
                      <a:r>
                        <a:rPr lang="en-US" sz="500" u="sng" dirty="0" smtClean="0">
                          <a:effectLst/>
                          <a:hlinkClick r:id="rId13"/>
                        </a:rPr>
                        <a:t>53</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Route 53 is a scalable and reliable DNS web service that helps developers and businesses route end users to internet applications, whether they’re hosted in AWS or elsewhere. It also supports domain registration, health checks, and advanced traffic routing policies.</a:t>
                      </a:r>
                    </a:p>
                  </a:txBody>
                  <a:tcPr marL="25901" marR="25901" marT="12950" marB="12950" anchor="ctr">
                    <a:lnL>
                      <a:noFill/>
                    </a:lnL>
                    <a:lnR>
                      <a:noFill/>
                    </a:lnR>
                    <a:lnT>
                      <a:noFill/>
                    </a:lnT>
                    <a:lnB>
                      <a:noFill/>
                    </a:lnB>
                    <a:solidFill>
                      <a:srgbClr val="FFFFFF"/>
                    </a:solidFill>
                  </a:tcPr>
                </a:tc>
              </a:tr>
              <a:tr h="413389">
                <a:tc>
                  <a:txBody>
                    <a:bodyPr/>
                    <a:lstStyle/>
                    <a:p>
                      <a:pPr algn="l"/>
                      <a:r>
                        <a:rPr lang="en-US" sz="500" u="sng" dirty="0">
                          <a:effectLst/>
                          <a:hlinkClick r:id="rId14"/>
                        </a:rPr>
                        <a:t>Amazon </a:t>
                      </a:r>
                      <a:r>
                        <a:rPr lang="en-US" sz="500" u="sng" dirty="0" err="1" smtClean="0">
                          <a:effectLst/>
                          <a:hlinkClick r:id="rId14"/>
                        </a:rPr>
                        <a:t>CloudFront</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CloudFront is a web service that speeds up distribution of your web content to your users through a worldwide network of data centers called edge locations. It securely delivers content with low latency and high transfer speeds.</a:t>
                      </a:r>
                    </a:p>
                  </a:txBody>
                  <a:tcPr marL="25901" marR="25901" marT="12950" marB="12950" anchor="ctr">
                    <a:lnL>
                      <a:noFill/>
                    </a:lnL>
                    <a:lnR>
                      <a:noFill/>
                    </a:lnR>
                    <a:lnT>
                      <a:noFill/>
                    </a:lnT>
                    <a:lnB>
                      <a:noFill/>
                    </a:lnB>
                    <a:solidFill>
                      <a:srgbClr val="FFFFFF"/>
                    </a:solidFill>
                  </a:tcPr>
                </a:tc>
              </a:tr>
              <a:tr h="413389">
                <a:tc>
                  <a:txBody>
                    <a:bodyPr/>
                    <a:lstStyle/>
                    <a:p>
                      <a:pPr algn="l"/>
                      <a:r>
                        <a:rPr lang="en-US" sz="500" u="sng" dirty="0">
                          <a:effectLst/>
                          <a:hlinkClick r:id="rId15"/>
                        </a:rPr>
                        <a:t>AWS Global </a:t>
                      </a:r>
                      <a:r>
                        <a:rPr lang="en-US" sz="500" u="sng" dirty="0" smtClean="0">
                          <a:effectLst/>
                          <a:hlinkClick r:id="rId15"/>
                        </a:rPr>
                        <a:t>Accelerator</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solidFill>
                            <a:srgbClr val="000000"/>
                          </a:solidFill>
                          <a:effectLst/>
                        </a:rPr>
                        <a:t>Global Accelerator is a networking service that helps improve the availability and performance of applications for global users by routing traffic through the AWS global network. It helps improve application availability, performance, and security.</a:t>
                      </a:r>
                      <a:endParaRPr lang="en-US" sz="500">
                        <a:effectLst/>
                      </a:endParaRPr>
                    </a:p>
                  </a:txBody>
                  <a:tcPr marL="25901" marR="25901" marT="12950" marB="12950" anchor="ctr">
                    <a:lnL>
                      <a:noFill/>
                    </a:lnL>
                    <a:lnR>
                      <a:noFill/>
                    </a:lnR>
                    <a:lnT>
                      <a:noFill/>
                    </a:lnT>
                    <a:lnB>
                      <a:noFill/>
                    </a:lnB>
                    <a:solidFill>
                      <a:srgbClr val="FFFFFF"/>
                    </a:solidFill>
                  </a:tcPr>
                </a:tc>
              </a:tr>
              <a:tr h="222594">
                <a:tc>
                  <a:txBody>
                    <a:bodyPr/>
                    <a:lstStyle/>
                    <a:p>
                      <a:pPr algn="l"/>
                      <a:r>
                        <a:rPr lang="en-US" sz="500" dirty="0">
                          <a:effectLst/>
                          <a:hlinkClick r:id="rId16"/>
                        </a:rPr>
                        <a:t>Amazon Transit </a:t>
                      </a:r>
                      <a:r>
                        <a:rPr lang="en-US" sz="500" dirty="0" smtClean="0">
                          <a:effectLst/>
                          <a:hlinkClick r:id="rId16"/>
                        </a:rPr>
                        <a:t>Gateway</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Amazon VPC Transit Gateways is a network transit hub used to interconnect VPCs and on-premises networks.</a:t>
                      </a:r>
                    </a:p>
                  </a:txBody>
                  <a:tcPr marL="25901" marR="25901" marT="12950" marB="12950" anchor="ctr">
                    <a:lnL>
                      <a:noFill/>
                    </a:lnL>
                    <a:lnR>
                      <a:noFill/>
                    </a:lnR>
                    <a:lnT>
                      <a:noFill/>
                    </a:lnT>
                    <a:lnB>
                      <a:noFill/>
                    </a:lnB>
                    <a:solidFill>
                      <a:srgbClr val="FFFFFF"/>
                    </a:solidFill>
                  </a:tcPr>
                </a:tc>
              </a:tr>
              <a:tr h="317991">
                <a:tc>
                  <a:txBody>
                    <a:bodyPr/>
                    <a:lstStyle/>
                    <a:p>
                      <a:pPr algn="l"/>
                      <a:r>
                        <a:rPr lang="en-US" sz="500" dirty="0">
                          <a:effectLst/>
                          <a:hlinkClick r:id="rId17"/>
                        </a:rPr>
                        <a:t>NAT </a:t>
                      </a:r>
                      <a:r>
                        <a:rPr lang="en-US" sz="500" dirty="0" smtClean="0">
                          <a:effectLst/>
                          <a:hlinkClick r:id="rId17"/>
                        </a:rPr>
                        <a:t>Gateway</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a:effectLst/>
                        </a:rPr>
                        <a:t>Network Address Translation (NAT) gateway allows instances in a private subnet to connect with services outside your VPC. External services can't initiate a connection with those instances.</a:t>
                      </a:r>
                    </a:p>
                  </a:txBody>
                  <a:tcPr marL="25901" marR="25901" marT="12950" marB="12950" anchor="ctr">
                    <a:lnL>
                      <a:noFill/>
                    </a:lnL>
                    <a:lnR>
                      <a:noFill/>
                    </a:lnR>
                    <a:lnT>
                      <a:noFill/>
                    </a:lnT>
                    <a:lnB>
                      <a:noFill/>
                    </a:lnB>
                    <a:solidFill>
                      <a:srgbClr val="FFFFFF"/>
                    </a:solidFill>
                  </a:tcPr>
                </a:tc>
              </a:tr>
              <a:tr h="413389">
                <a:tc>
                  <a:txBody>
                    <a:bodyPr/>
                    <a:lstStyle/>
                    <a:p>
                      <a:pPr algn="l"/>
                      <a:r>
                        <a:rPr lang="en-US" sz="500" dirty="0">
                          <a:effectLst/>
                          <a:hlinkClick r:id="rId18"/>
                        </a:rPr>
                        <a:t>API </a:t>
                      </a:r>
                      <a:r>
                        <a:rPr lang="en-US" sz="500" dirty="0" smtClean="0">
                          <a:effectLst/>
                          <a:hlinkClick r:id="rId18"/>
                        </a:rPr>
                        <a:t>Gateway</a:t>
                      </a:r>
                      <a:endParaRPr lang="en-US" sz="500" dirty="0">
                        <a:effectLst/>
                      </a:endParaRPr>
                    </a:p>
                  </a:txBody>
                  <a:tcPr marL="25901" marR="25901" marT="12950" marB="12950" anchor="ctr">
                    <a:lnL>
                      <a:noFill/>
                    </a:lnL>
                    <a:lnR>
                      <a:noFill/>
                    </a:lnR>
                    <a:lnT>
                      <a:noFill/>
                    </a:lnT>
                    <a:lnB>
                      <a:noFill/>
                    </a:lnB>
                    <a:solidFill>
                      <a:srgbClr val="FFFFFF"/>
                    </a:solidFill>
                  </a:tcPr>
                </a:tc>
                <a:tc>
                  <a:txBody>
                    <a:bodyPr/>
                    <a:lstStyle/>
                    <a:p>
                      <a:pPr algn="l"/>
                      <a:r>
                        <a:rPr lang="en-US" sz="500" dirty="0">
                          <a:effectLst/>
                        </a:rPr>
                        <a:t>The Amazon API Gateway is an AWS service for creating, publishing, maintaining, monitoring, and securing APIs at any scale. It handles all the tasks involved in accepting and processing up to hundreds of thousands of concurrent API calls.</a:t>
                      </a:r>
                    </a:p>
                  </a:txBody>
                  <a:tcPr marL="25901" marR="25901" marT="12950" marB="12950" anchor="ctr">
                    <a:lnL>
                      <a:noFill/>
                    </a:lnL>
                    <a:lnR>
                      <a:noFill/>
                    </a:lnR>
                    <a:lnT>
                      <a:noFill/>
                    </a:lnT>
                    <a:lnB>
                      <a:noFill/>
                    </a:lnB>
                    <a:solidFill>
                      <a:srgbClr val="FFFFFF"/>
                    </a:solidFill>
                  </a:tcPr>
                </a:tc>
              </a:tr>
            </a:tbl>
          </a:graphicData>
        </a:graphic>
      </p:graphicFrame>
    </p:spTree>
    <p:extLst>
      <p:ext uri="{BB962C8B-B14F-4D97-AF65-F5344CB8AC3E}">
        <p14:creationId xmlns:p14="http://schemas.microsoft.com/office/powerpoint/2010/main" val="36614806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7213</TotalTime>
  <Words>4296</Words>
  <Application>Microsoft Office PowerPoint</Application>
  <PresentationFormat>Widescreen</PresentationFormat>
  <Paragraphs>504</Paragraphs>
  <Slides>93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93</vt:i4>
      </vt:variant>
    </vt:vector>
  </HeadingPairs>
  <TitlesOfParts>
    <vt:vector size="98" baseType="lpstr">
      <vt:lpstr>Arial</vt:lpstr>
      <vt:lpstr>Calibri</vt:lpstr>
      <vt:lpstr>Calibri Light</vt:lpstr>
      <vt:lpstr>Times New Roman</vt:lpstr>
      <vt:lpstr>Office Theme</vt:lpstr>
      <vt:lpstr>Module 5</vt:lpstr>
      <vt:lpstr>Outline</vt:lpstr>
      <vt:lpstr>Introduction to Networking</vt:lpstr>
      <vt:lpstr>In this lesson, you will learn:</vt:lpstr>
      <vt:lpstr>Networking components</vt:lpstr>
      <vt:lpstr>Amazon Virtual Private Cloud (Amazon VPC)</vt:lpstr>
      <vt:lpstr>Subnet</vt:lpstr>
      <vt:lpstr>Understanding connections through diagrams</vt:lpstr>
      <vt:lpstr>AWS Cloud, Regions, Amazon VPC, and AZs</vt:lpstr>
      <vt:lpstr>AWS Cloud, Regions, Amazon VPC, and AZs</vt:lpstr>
      <vt:lpstr>Private subnets</vt:lpstr>
      <vt:lpstr>Public subnets</vt:lpstr>
      <vt:lpstr>Organizing AWS Cloud Resources</vt:lpstr>
      <vt:lpstr>In this lesson, you will learn:</vt:lpstr>
      <vt:lpstr>Organizing resources in the AWS Cloud</vt:lpstr>
      <vt:lpstr>Establishing boundaries around AWS resources</vt:lpstr>
      <vt:lpstr>Benefits Amazon VPC</vt:lpstr>
      <vt:lpstr>Benefits Amazon VPC</vt:lpstr>
      <vt:lpstr>Connecting your resources with an internet gateway</vt:lpstr>
      <vt:lpstr>Virtual private gateways</vt:lpstr>
      <vt:lpstr>virtual private network (VPN)</vt:lpstr>
      <vt:lpstr>PowerPoint Presentation</vt:lpstr>
      <vt:lpstr>PowerPoint Presentation</vt:lpstr>
      <vt:lpstr>More Ways to Connect to the AWS Cloud</vt:lpstr>
      <vt:lpstr>In this lesson, you will learn:</vt:lpstr>
      <vt:lpstr>Connecting to the AWS Cloud</vt:lpstr>
      <vt:lpstr>Securely connect a remote workforce to AWS Cloud resources</vt:lpstr>
      <vt:lpstr>AWS Client VPN</vt:lpstr>
      <vt:lpstr>AWS Client VPN</vt:lpstr>
      <vt:lpstr>Securely connect sites to other sites</vt:lpstr>
      <vt:lpstr>AWS Site-to-Site VPN</vt:lpstr>
      <vt:lpstr>Securely connect resources, even in other VPCs</vt:lpstr>
      <vt:lpstr>AWS PrivateLink</vt:lpstr>
      <vt:lpstr>How AWS PrivateLink Works</vt:lpstr>
      <vt:lpstr>But !</vt:lpstr>
      <vt:lpstr>Dedicated private connections for increased bandwidth</vt:lpstr>
      <vt:lpstr>AWS Direct Connect Use Cases</vt:lpstr>
      <vt:lpstr>Additional gateway services</vt:lpstr>
      <vt:lpstr>PowerPoint Presentation</vt:lpstr>
      <vt:lpstr>PowerPoint Presentation</vt:lpstr>
      <vt:lpstr>Connect to AWS cloud</vt:lpstr>
      <vt:lpstr>Subnets, Security Groups, and Network Access Control Lists</vt:lpstr>
      <vt:lpstr>In this lesson, you will learn: </vt:lpstr>
      <vt:lpstr>Intro </vt:lpstr>
      <vt:lpstr>Subnets re-call</vt:lpstr>
      <vt:lpstr>Network traffic in a VPC</vt:lpstr>
      <vt:lpstr>Network ACLs</vt:lpstr>
      <vt:lpstr>Network ACLs</vt:lpstr>
      <vt:lpstr>Network ACLs</vt:lpstr>
      <vt:lpstr>Stateless packet filtering</vt:lpstr>
      <vt:lpstr>Stateless packet filtering</vt:lpstr>
      <vt:lpstr>Security groups</vt:lpstr>
      <vt:lpstr>Security groups</vt:lpstr>
      <vt:lpstr>PowerPoint Presentation</vt:lpstr>
      <vt:lpstr>Stateful packet filtering</vt:lpstr>
      <vt:lpstr>PowerPoint Presentation</vt:lpstr>
      <vt:lpstr>PowerPoint Presentation</vt:lpstr>
      <vt:lpstr>PowerPoint Presentation</vt:lpstr>
      <vt:lpstr>AWS Shared Responsibility Model</vt:lpstr>
      <vt:lpstr>Amazon VPC Demo</vt:lpstr>
      <vt:lpstr>In this lesson, you will learn:</vt:lpstr>
      <vt:lpstr>Building an Amazon VPC in the AWS Cloud</vt:lpstr>
      <vt:lpstr>Building an Amazon VPC in the AWS Cloud</vt:lpstr>
      <vt:lpstr>PowerPoint Presentation</vt:lpstr>
      <vt:lpstr>Global Networking</vt:lpstr>
      <vt:lpstr>In this lesson, you will learn:</vt:lpstr>
      <vt:lpstr>Global networking</vt:lpstr>
      <vt:lpstr>Edge networking services</vt:lpstr>
      <vt:lpstr>Translating domain names to IP addresses with DNS</vt:lpstr>
      <vt:lpstr>DNS</vt:lpstr>
      <vt:lpstr>Amazon Route 53</vt:lpstr>
      <vt:lpstr>Amazon CloudFront</vt:lpstr>
      <vt:lpstr>Three categories of Amazon CloudFront </vt:lpstr>
      <vt:lpstr>PowerPoint Presentation</vt:lpstr>
      <vt:lpstr>PowerPoint Presentation</vt:lpstr>
      <vt:lpstr>AWS Global Accelerator</vt:lpstr>
      <vt:lpstr>Use cases for AWS Global Accelerator</vt:lpstr>
      <vt:lpstr>In brief</vt:lpstr>
      <vt:lpstr>Global Architectures</vt:lpstr>
      <vt:lpstr>In this lesson, you will learn:</vt:lpstr>
      <vt:lpstr>AWS Networking – Scaling Beyond a Single VPC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Cloud in real life: Exploring the examples</vt:lpstr>
      <vt:lpstr>Delivering content to several different Regions globally</vt:lpstr>
      <vt:lpstr>PowerPoint Presentation</vt:lpstr>
      <vt:lpstr>Recap</vt:lpstr>
      <vt:lpstr>Resources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5</dc:title>
  <dc:creator>Microsoft account</dc:creator>
  <cp:lastModifiedBy>Microsoft account</cp:lastModifiedBy>
  <cp:revision>44</cp:revision>
  <dcterms:created xsi:type="dcterms:W3CDTF">2025-08-09T20:02:09Z</dcterms:created>
  <dcterms:modified xsi:type="dcterms:W3CDTF">2025-08-25T21:04:49Z</dcterms:modified>
</cp:coreProperties>
</file>

<file path=docProps/thumbnail.jpeg>
</file>